
<file path=[Content_Types].xml><?xml version="1.0" encoding="utf-8"?>
<Types xmlns="http://schemas.openxmlformats.org/package/2006/content-types">
  <Default Extension="emf" ContentType="image/x-emf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3" r:id="rId4"/>
    <p:sldMasterId id="2147483656" r:id="rId5"/>
  </p:sldMasterIdLst>
  <p:notesMasterIdLst>
    <p:notesMasterId r:id="rId77"/>
  </p:notesMasterIdLst>
  <p:handoutMasterIdLst>
    <p:handoutMasterId r:id="rId78"/>
  </p:handoutMasterIdLst>
  <p:sldIdLst>
    <p:sldId id="599" r:id="rId6"/>
    <p:sldId id="1445" r:id="rId7"/>
    <p:sldId id="1446" r:id="rId8"/>
    <p:sldId id="1496" r:id="rId9"/>
    <p:sldId id="1447" r:id="rId10"/>
    <p:sldId id="1448" r:id="rId11"/>
    <p:sldId id="1498" r:id="rId12"/>
    <p:sldId id="1449" r:id="rId13"/>
    <p:sldId id="1565" r:id="rId14"/>
    <p:sldId id="1450" r:id="rId15"/>
    <p:sldId id="1451" r:id="rId16"/>
    <p:sldId id="1452" r:id="rId17"/>
    <p:sldId id="1453" r:id="rId18"/>
    <p:sldId id="1497" r:id="rId19"/>
    <p:sldId id="1454" r:id="rId20"/>
    <p:sldId id="1455" r:id="rId21"/>
    <p:sldId id="1499" r:id="rId22"/>
    <p:sldId id="1456" r:id="rId23"/>
    <p:sldId id="1457" r:id="rId24"/>
    <p:sldId id="1458" r:id="rId25"/>
    <p:sldId id="1500" r:id="rId26"/>
    <p:sldId id="1459" r:id="rId27"/>
    <p:sldId id="1460" r:id="rId28"/>
    <p:sldId id="1461" r:id="rId29"/>
    <p:sldId id="1463" r:id="rId30"/>
    <p:sldId id="1464" r:id="rId31"/>
    <p:sldId id="1501" r:id="rId32"/>
    <p:sldId id="1465" r:id="rId33"/>
    <p:sldId id="1466" r:id="rId34"/>
    <p:sldId id="1467" r:id="rId35"/>
    <p:sldId id="1468" r:id="rId36"/>
    <p:sldId id="1469" r:id="rId37"/>
    <p:sldId id="1470" r:id="rId38"/>
    <p:sldId id="1502" r:id="rId39"/>
    <p:sldId id="1471" r:id="rId40"/>
    <p:sldId id="1472" r:id="rId41"/>
    <p:sldId id="1473" r:id="rId42"/>
    <p:sldId id="1503" r:id="rId43"/>
    <p:sldId id="1504" r:id="rId44"/>
    <p:sldId id="1474" r:id="rId45"/>
    <p:sldId id="1475" r:id="rId46"/>
    <p:sldId id="1476" r:id="rId47"/>
    <p:sldId id="1505" r:id="rId48"/>
    <p:sldId id="1477" r:id="rId49"/>
    <p:sldId id="1478" r:id="rId50"/>
    <p:sldId id="1506" r:id="rId51"/>
    <p:sldId id="1507" r:id="rId52"/>
    <p:sldId id="1479" r:id="rId53"/>
    <p:sldId id="1480" r:id="rId54"/>
    <p:sldId id="1481" r:id="rId55"/>
    <p:sldId id="1508" r:id="rId56"/>
    <p:sldId id="1482" r:id="rId57"/>
    <p:sldId id="1483" r:id="rId58"/>
    <p:sldId id="1509" r:id="rId59"/>
    <p:sldId id="1510" r:id="rId60"/>
    <p:sldId id="1484" r:id="rId61"/>
    <p:sldId id="1485" r:id="rId62"/>
    <p:sldId id="1511" r:id="rId63"/>
    <p:sldId id="1486" r:id="rId64"/>
    <p:sldId id="1487" r:id="rId65"/>
    <p:sldId id="1488" r:id="rId66"/>
    <p:sldId id="1489" r:id="rId67"/>
    <p:sldId id="1490" r:id="rId68"/>
    <p:sldId id="1512" r:id="rId69"/>
    <p:sldId id="1491" r:id="rId70"/>
    <p:sldId id="1492" r:id="rId71"/>
    <p:sldId id="1513" r:id="rId72"/>
    <p:sldId id="1493" r:id="rId73"/>
    <p:sldId id="1494" r:id="rId74"/>
    <p:sldId id="1495" r:id="rId75"/>
    <p:sldId id="1462" r:id="rId76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宋体" panose="02010600030101010101" pitchFamily="2" charset="-122"/>
      </a:defRPr>
    </a:lvl9pPr>
  </p:defaultTextStyle>
  <p:extLst>
    <p:ext uri="{521415D9-36F7-43E2-AB2F-B90AF26B5E84}">
      <p14:sectionLst xmlns:p14="http://schemas.microsoft.com/office/powerpoint/2010/main">
        <p14:section name="默认节" id="{658425ec-3671-442c-95a1-128e96ba7f79}">
          <p14:sldIdLst>
            <p14:sldId id="599"/>
            <p14:sldId id="1445"/>
            <p14:sldId id="1446"/>
            <p14:sldId id="1496"/>
            <p14:sldId id="1447"/>
            <p14:sldId id="1448"/>
            <p14:sldId id="1498"/>
            <p14:sldId id="1449"/>
            <p14:sldId id="1565"/>
            <p14:sldId id="1450"/>
            <p14:sldId id="1451"/>
            <p14:sldId id="1452"/>
            <p14:sldId id="1453"/>
            <p14:sldId id="1497"/>
            <p14:sldId id="1454"/>
            <p14:sldId id="1455"/>
            <p14:sldId id="1499"/>
            <p14:sldId id="1456"/>
            <p14:sldId id="1457"/>
            <p14:sldId id="1458"/>
            <p14:sldId id="1500"/>
            <p14:sldId id="1459"/>
            <p14:sldId id="1460"/>
            <p14:sldId id="1461"/>
            <p14:sldId id="1463"/>
            <p14:sldId id="1464"/>
            <p14:sldId id="1501"/>
            <p14:sldId id="1465"/>
            <p14:sldId id="1466"/>
            <p14:sldId id="1467"/>
            <p14:sldId id="1468"/>
            <p14:sldId id="1469"/>
            <p14:sldId id="1470"/>
            <p14:sldId id="1502"/>
            <p14:sldId id="1471"/>
            <p14:sldId id="1472"/>
            <p14:sldId id="1473"/>
            <p14:sldId id="1503"/>
            <p14:sldId id="1504"/>
            <p14:sldId id="1474"/>
          </p14:sldIdLst>
        </p14:section>
        <p14:section name="day09end" id="{63956d4a-379b-4687-bd05-e46f35b140e2}">
          <p14:sldIdLst>
            <p14:sldId id="1475"/>
            <p14:sldId id="1476"/>
            <p14:sldId id="1505"/>
            <p14:sldId id="1477"/>
            <p14:sldId id="1478"/>
            <p14:sldId id="1506"/>
            <p14:sldId id="1507"/>
            <p14:sldId id="1479"/>
            <p14:sldId id="1480"/>
            <p14:sldId id="1481"/>
            <p14:sldId id="1508"/>
            <p14:sldId id="1482"/>
            <p14:sldId id="1483"/>
            <p14:sldId id="1509"/>
            <p14:sldId id="1510"/>
            <p14:sldId id="1484"/>
            <p14:sldId id="1485"/>
            <p14:sldId id="1511"/>
            <p14:sldId id="1486"/>
            <p14:sldId id="1488"/>
            <p14:sldId id="1489"/>
            <p14:sldId id="1490"/>
            <p14:sldId id="1512"/>
            <p14:sldId id="1491"/>
            <p14:sldId id="1492"/>
            <p14:sldId id="1513"/>
            <p14:sldId id="1493"/>
            <p14:sldId id="1494"/>
            <p14:sldId id="1495"/>
            <p14:sldId id="1462"/>
            <p14:sldId id="1487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rl@itcast.cn" initials="l" lastIdx="2" clrIdx="0"/>
  <p:cmAuthor id="1" name="Microsoft Office User" initials="MOU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8585"/>
    <a:srgbClr val="595959"/>
    <a:srgbClr val="B3B3B3"/>
    <a:srgbClr val="FF5F49"/>
    <a:srgbClr val="B3D9FF"/>
    <a:srgbClr val="79AFFF"/>
    <a:srgbClr val="EBF5FF"/>
    <a:srgbClr val="EBD9FF"/>
    <a:srgbClr val="FBD5D5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11"/>
    <p:restoredTop sz="94368"/>
  </p:normalViewPr>
  <p:slideViewPr>
    <p:cSldViewPr>
      <p:cViewPr varScale="1">
        <p:scale>
          <a:sx n="141" d="100"/>
          <a:sy n="141" d="100"/>
        </p:scale>
        <p:origin x="208" y="472"/>
      </p:cViewPr>
      <p:guideLst>
        <p:guide orient="horz" pos="1729"/>
        <p:guide pos="28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102"/>
      </p:cViewPr>
      <p:guideLst>
        <p:guide orient="horz" pos="3074"/>
        <p:guide pos="21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2" Type="http://schemas.openxmlformats.org/officeDocument/2006/relationships/commentAuthors" Target="commentAuthors.xml"/><Relationship Id="rId81" Type="http://schemas.openxmlformats.org/officeDocument/2006/relationships/tableStyles" Target="tableStyles.xml"/><Relationship Id="rId80" Type="http://schemas.openxmlformats.org/officeDocument/2006/relationships/viewProps" Target="viewProps.xml"/><Relationship Id="rId8" Type="http://schemas.openxmlformats.org/officeDocument/2006/relationships/slide" Target="slides/slide3.xml"/><Relationship Id="rId79" Type="http://schemas.openxmlformats.org/officeDocument/2006/relationships/presProps" Target="presProps.xml"/><Relationship Id="rId78" Type="http://schemas.openxmlformats.org/officeDocument/2006/relationships/handoutMaster" Target="handoutMasters/handoutMaster1.xml"/><Relationship Id="rId77" Type="http://schemas.openxmlformats.org/officeDocument/2006/relationships/notesMaster" Target="notesMasters/notesMaster1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B71F79F-4065-CD4F-B030-8AC9BC5EDD8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3D60977-06C0-474F-AF9C-D6EAEC0E5E4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C49E8CC4-97BD-D24C-B341-9DDAC8C5942D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A14D5F60-C347-6D40-8E94-8EE9446EB09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emf"/><Relationship Id="rId8" Type="http://schemas.openxmlformats.org/officeDocument/2006/relationships/image" Target="../media/image7.emf"/><Relationship Id="rId7" Type="http://schemas.openxmlformats.org/officeDocument/2006/relationships/image" Target="../media/image6.emf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Relationship Id="rId3" Type="http://schemas.openxmlformats.org/officeDocument/2006/relationships/image" Target="../media/image2.emf"/><Relationship Id="rId20" Type="http://schemas.openxmlformats.org/officeDocument/2006/relationships/theme" Target="../theme/theme1.xml"/><Relationship Id="rId2" Type="http://schemas.openxmlformats.org/officeDocument/2006/relationships/image" Target="../media/image1.emf"/><Relationship Id="rId19" Type="http://schemas.openxmlformats.org/officeDocument/2006/relationships/image" Target="../media/image18.emf"/><Relationship Id="rId18" Type="http://schemas.openxmlformats.org/officeDocument/2006/relationships/image" Target="../media/image17.emf"/><Relationship Id="rId17" Type="http://schemas.openxmlformats.org/officeDocument/2006/relationships/image" Target="../media/image16.emf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emf"/><Relationship Id="rId13" Type="http://schemas.openxmlformats.org/officeDocument/2006/relationships/image" Target="../media/image12.emf"/><Relationship Id="rId12" Type="http://schemas.openxmlformats.org/officeDocument/2006/relationships/image" Target="../media/image11.emf"/><Relationship Id="rId11" Type="http://schemas.openxmlformats.org/officeDocument/2006/relationships/image" Target="../media/image10.emf"/><Relationship Id="rId10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641350"/>
            <a:ext cx="3127375" cy="34401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7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1065213"/>
            <a:ext cx="2200275" cy="24542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椭圆 3"/>
          <p:cNvSpPr/>
          <p:nvPr userDrawn="1"/>
        </p:nvSpPr>
        <p:spPr bwMode="auto">
          <a:xfrm>
            <a:off x="6381750" y="1384300"/>
            <a:ext cx="463550" cy="4635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 bwMode="auto">
          <a:xfrm>
            <a:off x="2451100" y="1749425"/>
            <a:ext cx="184150" cy="184150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6" name="椭圆 10"/>
          <p:cNvSpPr>
            <a:spLocks noChangeArrowheads="1"/>
          </p:cNvSpPr>
          <p:nvPr userDrawn="1"/>
        </p:nvSpPr>
        <p:spPr bwMode="auto">
          <a:xfrm>
            <a:off x="5240338" y="3937000"/>
            <a:ext cx="219075" cy="2190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3265488" y="1939925"/>
            <a:ext cx="128587" cy="1301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32" name="图片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581150"/>
            <a:ext cx="2174875" cy="59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Picture 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1460500"/>
            <a:ext cx="212725" cy="290513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34" name="组合 43"/>
          <p:cNvGrpSpPr/>
          <p:nvPr userDrawn="1"/>
        </p:nvGrpSpPr>
        <p:grpSpPr bwMode="auto">
          <a:xfrm>
            <a:off x="6100763" y="1751013"/>
            <a:ext cx="130175" cy="128587"/>
            <a:chOff x="6101548" y="1750326"/>
            <a:chExt cx="129654" cy="129654"/>
          </a:xfrm>
        </p:grpSpPr>
        <p:sp>
          <p:nvSpPr>
            <p:cNvPr id="13" name="椭圆 12"/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265" y="1772735"/>
              <a:ext cx="83801" cy="848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1035" name="Picture 7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994150"/>
            <a:ext cx="117475" cy="13652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36" name="组合 41"/>
          <p:cNvGrpSpPr/>
          <p:nvPr userDrawn="1"/>
        </p:nvGrpSpPr>
        <p:grpSpPr bwMode="auto">
          <a:xfrm>
            <a:off x="3040063" y="546100"/>
            <a:ext cx="225425" cy="225425"/>
            <a:chOff x="3039900" y="545911"/>
            <a:chExt cx="225188" cy="225188"/>
          </a:xfrm>
        </p:grpSpPr>
        <p:sp>
          <p:nvSpPr>
            <p:cNvPr id="17" name="椭圆 16"/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2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132" y="599829"/>
              <a:ext cx="142725" cy="111008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37" name="组合 37"/>
          <p:cNvGrpSpPr/>
          <p:nvPr userDrawn="1"/>
        </p:nvGrpSpPr>
        <p:grpSpPr bwMode="auto">
          <a:xfrm>
            <a:off x="2586038" y="3022600"/>
            <a:ext cx="185737" cy="185738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/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4" name="Picture 1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</p:spPr>
        </p:pic>
      </p:grpSp>
      <p:pic>
        <p:nvPicPr>
          <p:cNvPr id="1038" name="Picture 11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1974850"/>
            <a:ext cx="71437" cy="777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" name="椭圆 22"/>
          <p:cNvSpPr/>
          <p:nvPr userDrawn="1"/>
        </p:nvSpPr>
        <p:spPr bwMode="auto">
          <a:xfrm>
            <a:off x="7113588" y="2630488"/>
            <a:ext cx="250825" cy="249237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+mn-ea"/>
              <a:ea typeface="+mn-ea"/>
              <a:cs typeface="+mn-cs"/>
            </a:endParaRPr>
          </a:p>
        </p:txBody>
      </p:sp>
      <p:pic>
        <p:nvPicPr>
          <p:cNvPr id="1040" name="Picture 15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690813"/>
            <a:ext cx="133350" cy="128587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41" name="组合 46"/>
          <p:cNvGrpSpPr/>
          <p:nvPr userDrawn="1"/>
        </p:nvGrpSpPr>
        <p:grpSpPr bwMode="auto">
          <a:xfrm>
            <a:off x="2327275" y="3386138"/>
            <a:ext cx="258763" cy="258762"/>
            <a:chOff x="1798978" y="3519004"/>
            <a:chExt cx="259307" cy="259307"/>
          </a:xfrm>
        </p:grpSpPr>
        <p:sp>
          <p:nvSpPr>
            <p:cNvPr id="26" name="椭圆 25"/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2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931" y="3616045"/>
              <a:ext cx="173401" cy="85906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2" name="组合 38"/>
          <p:cNvGrpSpPr/>
          <p:nvPr userDrawn="1"/>
        </p:nvGrpSpPr>
        <p:grpSpPr bwMode="auto">
          <a:xfrm>
            <a:off x="976313" y="1046163"/>
            <a:ext cx="300037" cy="300037"/>
            <a:chOff x="748396" y="764271"/>
            <a:chExt cx="300782" cy="300782"/>
          </a:xfrm>
        </p:grpSpPr>
        <p:sp>
          <p:nvSpPr>
            <p:cNvPr id="29" name="椭圆 28"/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60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30" y="856575"/>
              <a:ext cx="202114" cy="11617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3" name="组合 42"/>
          <p:cNvGrpSpPr/>
          <p:nvPr userDrawn="1"/>
        </p:nvGrpSpPr>
        <p:grpSpPr bwMode="auto">
          <a:xfrm>
            <a:off x="1763713" y="4391025"/>
            <a:ext cx="300037" cy="300038"/>
            <a:chOff x="1365228" y="4292790"/>
            <a:chExt cx="300782" cy="300782"/>
          </a:xfrm>
        </p:grpSpPr>
        <p:sp>
          <p:nvSpPr>
            <p:cNvPr id="32" name="椭圆 31"/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8" name="Picture 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745" y="4364405"/>
              <a:ext cx="195748" cy="15755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4" name="组合 1"/>
          <p:cNvGrpSpPr/>
          <p:nvPr userDrawn="1"/>
        </p:nvGrpSpPr>
        <p:grpSpPr bwMode="auto">
          <a:xfrm>
            <a:off x="1169988" y="2619375"/>
            <a:ext cx="300037" cy="300038"/>
            <a:chOff x="1169908" y="2618983"/>
            <a:chExt cx="300782" cy="300782"/>
          </a:xfrm>
        </p:grpSpPr>
        <p:sp>
          <p:nvSpPr>
            <p:cNvPr id="35" name="椭圆 34"/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6" name="Picture 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468" y="2690598"/>
              <a:ext cx="211661" cy="18142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5" name="组合 49"/>
          <p:cNvGrpSpPr/>
          <p:nvPr userDrawn="1"/>
        </p:nvGrpSpPr>
        <p:grpSpPr bwMode="auto">
          <a:xfrm>
            <a:off x="7781925" y="4046538"/>
            <a:ext cx="320675" cy="320675"/>
            <a:chOff x="7874758" y="4418464"/>
            <a:chExt cx="320722" cy="320722"/>
          </a:xfrm>
        </p:grpSpPr>
        <p:sp>
          <p:nvSpPr>
            <p:cNvPr id="38" name="椭圆 37"/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4" name="Picture 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039" y="4486736"/>
              <a:ext cx="238160" cy="18417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1046" name="Picture 9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773238"/>
            <a:ext cx="127000" cy="13652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47" name="组合 45"/>
          <p:cNvGrpSpPr/>
          <p:nvPr userDrawn="1"/>
        </p:nvGrpSpPr>
        <p:grpSpPr bwMode="auto">
          <a:xfrm>
            <a:off x="6613525" y="3433763"/>
            <a:ext cx="258763" cy="258762"/>
            <a:chOff x="8470946" y="4206098"/>
            <a:chExt cx="259071" cy="259071"/>
          </a:xfrm>
        </p:grpSpPr>
        <p:sp>
          <p:nvSpPr>
            <p:cNvPr id="42" name="椭圆 41"/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2" name="Picture 1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1343" y="4263316"/>
              <a:ext cx="144635" cy="1446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048" name="组合 44"/>
          <p:cNvGrpSpPr/>
          <p:nvPr userDrawn="1"/>
        </p:nvGrpSpPr>
        <p:grpSpPr bwMode="auto">
          <a:xfrm>
            <a:off x="7308850" y="912813"/>
            <a:ext cx="322263" cy="322262"/>
            <a:chOff x="7308304" y="912172"/>
            <a:chExt cx="323068" cy="323068"/>
          </a:xfrm>
        </p:grpSpPr>
        <p:sp>
          <p:nvSpPr>
            <p:cNvPr id="45" name="椭圆 44"/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050" name="Picture 11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780" y="990154"/>
              <a:ext cx="202117" cy="16710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panose="02010609060101010101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/>
          <p:cNvGrpSpPr/>
          <p:nvPr userDrawn="1"/>
        </p:nvGrpSpPr>
        <p:grpSpPr bwMode="auto">
          <a:xfrm>
            <a:off x="493713" y="219075"/>
            <a:ext cx="92075" cy="314325"/>
            <a:chOff x="457200" y="427038"/>
            <a:chExt cx="127000" cy="431800"/>
          </a:xfrm>
        </p:grpSpPr>
        <p:sp>
          <p:nvSpPr>
            <p:cNvPr id="8" name="圆角矩形 1"/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  <p:sp>
          <p:nvSpPr>
            <p:cNvPr id="9" name="圆角矩形 23"/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圆角矩形 24"/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cs"/>
              </a:endParaRPr>
            </a:p>
          </p:txBody>
        </p:sp>
      </p:grpSp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52" name="圆角矩形 3"/>
          <p:cNvSpPr/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053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75" name="圆角矩形 3"/>
          <p:cNvSpPr/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89880426 w 1180531"/>
              <a:gd name="T1" fmla="*/ 0 h 577560"/>
              <a:gd name="T2" fmla="*/ 89880426 w 1180531"/>
              <a:gd name="T3" fmla="*/ 36089051 h 577560"/>
              <a:gd name="T4" fmla="*/ 81085461 w 1180531"/>
              <a:gd name="T5" fmla="*/ 45111777 h 577560"/>
              <a:gd name="T6" fmla="*/ 8794875 w 1180531"/>
              <a:gd name="T7" fmla="*/ 45111777 h 577560"/>
              <a:gd name="T8" fmla="*/ 0 w 1180531"/>
              <a:gd name="T9" fmla="*/ 36089051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076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/>
          <p:cNvGrpSpPr/>
          <p:nvPr userDrawn="1"/>
        </p:nvGrpSpPr>
        <p:grpSpPr bwMode="auto">
          <a:xfrm>
            <a:off x="1944688" y="1817688"/>
            <a:ext cx="5148262" cy="787400"/>
            <a:chOff x="1944836" y="1767215"/>
            <a:chExt cx="5147444" cy="787423"/>
          </a:xfrm>
        </p:grpSpPr>
        <p:pic>
          <p:nvPicPr>
            <p:cNvPr id="4099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" name="直接连接符 8"/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黑体" panose="02010609060101010101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charset="0"/>
          <a:ea typeface="黑体" panose="02010609060101010101" charset="-122"/>
          <a:cs typeface="黑体" panose="02010609060101010101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tiff"/><Relationship Id="rId1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3-&#38431;&#21015;&#30340;&#20316;&#29992;.mp4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4-&#38431;&#21015;.mp4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5-&#21452;&#31471;&#38431;&#21015;.mp4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6-&#31639;&#27861;&#30340;&#31283;&#23450;&#24615;.mp4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7-&#20882;&#27873;&#25490;&#24207;.mp4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8-&#20882;&#27873;&#25490;&#24207;&#20195;&#30721;&#23454;&#29616;.mp4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9-&#20882;&#27873;&#25490;&#24207;&#30340;&#31639;&#27861;&#31283;&#23450;&#24615;.mp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1-&#26632;&#30340;&#20316;&#29992;.mp4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0-&#36873;&#25321;&#25490;&#24207;.mp4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1-&#36873;&#25321;&#25490;&#24207;&#20195;&#30721;&#23454;&#29616;.mp4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2-&#36873;&#25321;&#25490;&#24207;&#30340;&#31639;&#27861;&#31283;&#23450;&#24615;.mp4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3-&#25554;&#20837;&#25490;&#24207;.mp4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4-&#25554;&#20837;&#25490;&#24207;&#20195;&#30721;&#23454;&#29616;.mp4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5-&#25554;&#20837;&#25490;&#24207;&#31639;&#27861;&#31283;&#23450;&#24615;.mp4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baike.baidu.com/item/%E6%8F%92%E5%85%A5%E6%8E%92%E5%BA%8F%E6%B3%95/612261" TargetMode="External"/><Relationship Id="rId1" Type="http://schemas.openxmlformats.org/officeDocument/2006/relationships/hyperlink" Target="https://baike.baidu.com/item/%E6%8E%92%E5%BA%8F%E7%AE%97%E6%B3%95/5399605" TargetMode="Externa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6-&#24555;&#36895;&#25490;&#24207;.mp4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hyperlink" Target="https://baike.baidu.com/item/%E9%80%92%E5%BD%92/1740695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7-&#24555;&#36895;&#25490;&#24207;&#20195;&#30721;&#23454;&#29616;.mp4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18-&#24555;&#36895;&#25490;&#24207;&#31639;&#27861;&#31283;&#23450;&#24615;.mp4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hyperlink" Target="https://baike.baidu.com/item/%E9%80%92%E5%BD%92/174069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../03-&#35270;&#39057;/02-&#26632;&#30340;&#20195;&#30721;&#23454;&#29616;.mp4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3"/>
          <p:cNvSpPr txBox="1">
            <a:spLocks noChangeArrowheads="1"/>
          </p:cNvSpPr>
          <p:nvPr/>
        </p:nvSpPr>
        <p:spPr bwMode="auto">
          <a:xfrm>
            <a:off x="2103440" y="2211865"/>
            <a:ext cx="489267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GB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高级课程</a:t>
            </a:r>
            <a:r>
              <a:rPr lang="en-US" altLang="zh-CN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day09</a:t>
            </a:r>
            <a:endParaRPr lang="en-US" altLang="zh-CN" sz="3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6502" y="1312931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保留哪一端呢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92" y="1675874"/>
            <a:ext cx="3508887" cy="1789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625451"/>
            <a:ext cx="3434097" cy="184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896175" y="3649882"/>
            <a:ext cx="23314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头部插入删除数据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insert(0,item)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pop(0)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尾部插入删除数据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append(item)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O(1)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pop()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O(1)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6175" y="4757878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尾部操作效率更高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占位符 1"/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3444105" y="2006619"/>
            <a:ext cx="525658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栈（</a:t>
            </a:r>
            <a:r>
              <a:rPr kumimoji="1" lang="en-GB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r>
              <a:rPr kumimoji="1" lang="zh-CN" altLang="en-GB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它是一种运算受限的线性表</a:t>
            </a:r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其限制是仅允许在表的一端进行插入和删除运算</a:t>
            </a:r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endParaRPr kumimoji="1"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这一端被称为</a:t>
            </a:r>
            <a:r>
              <a:rPr kumimoji="1"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栈顶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，相对地，把另一端称为</a:t>
            </a:r>
            <a:r>
              <a:rPr kumimoji="1"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栈底</a:t>
            </a:r>
            <a:r>
              <a:rPr kumimoji="1"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1"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同时栈的结构特点让它在处理数据的时候</a:t>
            </a:r>
            <a:endParaRPr kumimoji="1"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符合了</a:t>
            </a:r>
            <a:r>
              <a:rPr kumimoji="1"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先进后出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的特点</a:t>
            </a:r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923928" y="968257"/>
            <a:ext cx="4319588" cy="889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9225" y="2066564"/>
            <a:ext cx="3020379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能够完成队列的代码实现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队列的作用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什么是队列及其作用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什么是队列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5576" y="1312931"/>
            <a:ext cx="625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队列是一种特殊的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线性表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，特殊之处在于它只允许在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表的头部（</a:t>
            </a:r>
            <a:r>
              <a:rPr lang="en-GB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front</a:t>
            </a:r>
            <a:r>
              <a:rPr lang="zh-CN" altLang="en-GB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进行删除操作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而在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表的尾部（</a:t>
            </a:r>
            <a:r>
              <a:rPr lang="en-GB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rear</a:t>
            </a:r>
            <a:r>
              <a:rPr lang="zh-CN" altLang="en-GB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进行插入操作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，和栈一样，队列是一种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操作受限制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的线性表。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进行插入操作的端称为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队尾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，进行删除操作的端称为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队头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2159351" y="3135934"/>
            <a:ext cx="3140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2159351" y="3639990"/>
            <a:ext cx="3140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347583" y="3207942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a1</a:t>
            </a:r>
            <a:endParaRPr kumimoji="1" lang="zh-CN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2923647" y="3207942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a2</a:t>
            </a:r>
            <a:endParaRPr kumimoji="1" lang="zh-CN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3499711" y="3207942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a3</a:t>
            </a:r>
            <a:endParaRPr kumimoji="1"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4636069" y="3219822"/>
            <a:ext cx="447817" cy="34816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n</a:t>
            </a:r>
            <a:endParaRPr kumimoji="1" lang="zh-CN" altLang="en-US" sz="1400" dirty="0"/>
          </a:p>
        </p:txBody>
      </p:sp>
      <p:sp>
        <p:nvSpPr>
          <p:cNvPr id="7" name="文本框 6"/>
          <p:cNvSpPr txBox="1"/>
          <p:nvPr/>
        </p:nvSpPr>
        <p:spPr>
          <a:xfrm>
            <a:off x="4030927" y="3135934"/>
            <a:ext cx="559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线箭头连接符 16"/>
          <p:cNvCxnSpPr/>
          <p:nvPr/>
        </p:nvCxnSpPr>
        <p:spPr>
          <a:xfrm flipH="1">
            <a:off x="2491599" y="2631878"/>
            <a:ext cx="216024" cy="57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682742" y="24684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队头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/>
          <p:nvPr/>
        </p:nvCxnSpPr>
        <p:spPr>
          <a:xfrm flipH="1">
            <a:off x="4985588" y="2631878"/>
            <a:ext cx="216024" cy="57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190387" y="246840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队尾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线箭头连接符 20"/>
          <p:cNvCxnSpPr/>
          <p:nvPr/>
        </p:nvCxnSpPr>
        <p:spPr>
          <a:xfrm flipH="1">
            <a:off x="5299911" y="3387962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 flipH="1">
            <a:off x="1367263" y="3387962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119399" y="325904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入队列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86668" y="325904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出队列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队列的作用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5576" y="1312931"/>
            <a:ext cx="6955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任务处理类的系统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先把用户发起的任务请求接收过来存到队列中，然后后端开启多个应用程序从队列中取任务进行处理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队列起到了缓冲压力的作用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2159351" y="3135934"/>
            <a:ext cx="3140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2159351" y="3639990"/>
            <a:ext cx="3140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347583" y="3207942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a1</a:t>
            </a:r>
            <a:endParaRPr kumimoji="1" lang="zh-CN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2923647" y="3207942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a2</a:t>
            </a:r>
            <a:endParaRPr kumimoji="1" lang="zh-CN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3499711" y="3207942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a3</a:t>
            </a:r>
            <a:endParaRPr kumimoji="1"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4636069" y="3219822"/>
            <a:ext cx="447817" cy="34816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n</a:t>
            </a:r>
            <a:endParaRPr kumimoji="1" lang="zh-CN" altLang="en-US" sz="1400" dirty="0"/>
          </a:p>
        </p:txBody>
      </p:sp>
      <p:sp>
        <p:nvSpPr>
          <p:cNvPr id="7" name="文本框 6"/>
          <p:cNvSpPr txBox="1"/>
          <p:nvPr/>
        </p:nvSpPr>
        <p:spPr>
          <a:xfrm>
            <a:off x="4030927" y="3135934"/>
            <a:ext cx="559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线箭头连接符 16"/>
          <p:cNvCxnSpPr/>
          <p:nvPr/>
        </p:nvCxnSpPr>
        <p:spPr>
          <a:xfrm flipH="1">
            <a:off x="2491599" y="2631878"/>
            <a:ext cx="216024" cy="57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682742" y="24684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队头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/>
          <p:nvPr/>
        </p:nvCxnSpPr>
        <p:spPr>
          <a:xfrm flipH="1">
            <a:off x="4985588" y="2631878"/>
            <a:ext cx="216024" cy="57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190387" y="246840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队尾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线箭头连接符 20"/>
          <p:cNvCxnSpPr/>
          <p:nvPr/>
        </p:nvCxnSpPr>
        <p:spPr>
          <a:xfrm flipH="1">
            <a:off x="5299911" y="3387962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 flipH="1">
            <a:off x="1367263" y="3387962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119399" y="325904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入队列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86668" y="325904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出队列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线箭头连接符 19"/>
          <p:cNvCxnSpPr/>
          <p:nvPr/>
        </p:nvCxnSpPr>
        <p:spPr>
          <a:xfrm flipH="1" flipV="1">
            <a:off x="5310623" y="3379904"/>
            <a:ext cx="736528" cy="260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 flipH="1">
            <a:off x="5310623" y="3131421"/>
            <a:ext cx="754063" cy="255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132767" y="353604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入队列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118340" y="299292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入队列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队列的实现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实现队列的思路及其方法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0433" y="3394404"/>
            <a:ext cx="23314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头部插入删除数据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insert(0,item)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pop(0)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尾部插入删除数据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append(item)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O(1)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pop()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O(1)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线连接符 9"/>
          <p:cNvCxnSpPr/>
          <p:nvPr/>
        </p:nvCxnSpPr>
        <p:spPr>
          <a:xfrm>
            <a:off x="2182169" y="2006292"/>
            <a:ext cx="3140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2182169" y="2510348"/>
            <a:ext cx="3140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370401" y="2078300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a1</a:t>
            </a:r>
            <a:endParaRPr kumimoji="1" lang="zh-CN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2946465" y="2078300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a2</a:t>
            </a:r>
            <a:endParaRPr kumimoji="1" lang="zh-CN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3522529" y="2078300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a3</a:t>
            </a:r>
            <a:endParaRPr kumimoji="1"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4658887" y="2090180"/>
            <a:ext cx="447817" cy="34816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n</a:t>
            </a:r>
            <a:endParaRPr kumimoji="1" lang="zh-CN" altLang="en-US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4053745" y="2006292"/>
            <a:ext cx="559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线箭头连接符 16"/>
          <p:cNvCxnSpPr/>
          <p:nvPr/>
        </p:nvCxnSpPr>
        <p:spPr>
          <a:xfrm flipH="1">
            <a:off x="2514417" y="1502236"/>
            <a:ext cx="216024" cy="57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705560" y="13387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队头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线箭头连接符 18"/>
          <p:cNvCxnSpPr/>
          <p:nvPr/>
        </p:nvCxnSpPr>
        <p:spPr>
          <a:xfrm flipH="1">
            <a:off x="5008406" y="1502236"/>
            <a:ext cx="216024" cy="57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213205" y="1338765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队尾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线箭头连接符 20"/>
          <p:cNvCxnSpPr/>
          <p:nvPr/>
        </p:nvCxnSpPr>
        <p:spPr>
          <a:xfrm flipH="1">
            <a:off x="5322729" y="2258320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H="1">
            <a:off x="1390081" y="2258320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142217" y="212940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入队列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9486" y="212940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出队列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5576" y="92017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队列需要实现的操作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27584" y="1779662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函数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作用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Que</a:t>
                      </a:r>
                      <a:r>
                        <a:rPr lang="en-GB" altLang="zh-CN" sz="1800" dirty="0" err="1"/>
                        <a:t>ue</a:t>
                      </a:r>
                      <a:r>
                        <a:rPr lang="en-GB" altLang="zh-CN" sz="1800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创建一个空的队列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enqueue(item)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GB" sz="1400" dirty="0"/>
                        <a:t>队列</a:t>
                      </a:r>
                      <a:r>
                        <a:rPr lang="zh-CN" altLang="en-US" sz="1400" dirty="0"/>
                        <a:t>尾部添加元素</a:t>
                      </a:r>
                      <a:r>
                        <a:rPr lang="en-US" altLang="zh-CN" sz="1400" dirty="0"/>
                        <a:t>item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altLang="zh-CN" sz="1800" dirty="0"/>
                        <a:t>dequeue</a:t>
                      </a:r>
                      <a:r>
                        <a:rPr lang="en-US" altLang="zh-CN" sz="1800" dirty="0"/>
                        <a:t>():</a:t>
                      </a:r>
                      <a:r>
                        <a:rPr lang="zh-CN" altLang="en-US" sz="1800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队列头部删除元素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altLang="zh-CN" sz="1800" dirty="0" err="1"/>
                        <a:t>is_empty</a:t>
                      </a:r>
                      <a:r>
                        <a:rPr lang="en-GB" altLang="zh-CN" sz="1800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/>
                        <a:t>判断队列是否为空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altLang="zh-CN" sz="1800" dirty="0"/>
                        <a:t>size()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返回队列的大小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904243" y="961907"/>
            <a:ext cx="4319588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占位符 1"/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3444105" y="2006619"/>
            <a:ext cx="525658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队列是一种特殊的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线性表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，特殊之处在于它只允许在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表的头部（</a:t>
            </a:r>
            <a:r>
              <a:rPr lang="en-GB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front</a:t>
            </a:r>
            <a:r>
              <a:rPr lang="zh-CN" altLang="en-GB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进行删除操作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而在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表的尾部（</a:t>
            </a:r>
            <a:r>
              <a:rPr lang="en-GB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rear</a:t>
            </a:r>
            <a:r>
              <a:rPr lang="zh-CN" altLang="en-GB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进行插入操作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，和栈一样，队列是一种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操作受限制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的线性表。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进行插入操作的端称为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队尾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，进行删除操作的端称为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队头</a:t>
            </a:r>
            <a:endParaRPr kumimoji="1"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双端队列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什么是双端队列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双端队列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什么是双端队列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5576" y="1312931"/>
            <a:ext cx="6354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双端队列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deque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全名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double-ended queue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是一种具有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的性质的数据结构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双端队列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中的元素可以从两端弹出，其限定插入和删除操作在表的两端进行 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双端队列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可以在队列任意一端入队和出队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2412392" y="3155690"/>
            <a:ext cx="3140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2412392" y="3659746"/>
            <a:ext cx="3140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600624" y="3227698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a1</a:t>
            </a:r>
            <a:endParaRPr kumimoji="1" lang="zh-CN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3176688" y="3227698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a2</a:t>
            </a:r>
            <a:endParaRPr kumimoji="1" lang="zh-CN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3752752" y="3227698"/>
            <a:ext cx="360040" cy="36004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a3</a:t>
            </a:r>
            <a:endParaRPr kumimoji="1"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4889110" y="3239578"/>
            <a:ext cx="447817" cy="34816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n</a:t>
            </a:r>
            <a:endParaRPr kumimoji="1" lang="zh-CN" altLang="en-US" sz="1400" dirty="0"/>
          </a:p>
        </p:txBody>
      </p:sp>
      <p:sp>
        <p:nvSpPr>
          <p:cNvPr id="7" name="文本框 6"/>
          <p:cNvSpPr txBox="1"/>
          <p:nvPr/>
        </p:nvSpPr>
        <p:spPr>
          <a:xfrm>
            <a:off x="4283968" y="3155690"/>
            <a:ext cx="559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线箭头连接符 16"/>
          <p:cNvCxnSpPr/>
          <p:nvPr/>
        </p:nvCxnSpPr>
        <p:spPr>
          <a:xfrm flipH="1">
            <a:off x="2744640" y="2651634"/>
            <a:ext cx="216024" cy="57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935783" y="248816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队头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/>
          <p:nvPr/>
        </p:nvCxnSpPr>
        <p:spPr>
          <a:xfrm flipH="1">
            <a:off x="5238629" y="2651634"/>
            <a:ext cx="216024" cy="576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443428" y="2488163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队尾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线箭头连接符 20"/>
          <p:cNvCxnSpPr/>
          <p:nvPr/>
        </p:nvCxnSpPr>
        <p:spPr>
          <a:xfrm flipH="1">
            <a:off x="5598325" y="3071620"/>
            <a:ext cx="712249" cy="312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 flipH="1">
            <a:off x="1656689" y="3407718"/>
            <a:ext cx="755703" cy="3628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328085" y="28786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95744" y="365974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线箭头连接符 19"/>
          <p:cNvCxnSpPr/>
          <p:nvPr/>
        </p:nvCxnSpPr>
        <p:spPr>
          <a:xfrm>
            <a:off x="5590977" y="3488110"/>
            <a:ext cx="737108" cy="1716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383813" y="355580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1630238" y="3110068"/>
            <a:ext cx="799210" cy="2456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195744" y="29195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双端队列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什么是双端队列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827584" y="1419622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函数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作用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altLang="zh-CN" sz="1800" dirty="0"/>
                        <a:t>Deque()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/>
                        <a:t>创建一个空的双端队列</a:t>
                      </a:r>
                      <a:endParaRPr lang="zh-CN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altLang="zh-CN" sz="1800" dirty="0" err="1"/>
                        <a:t>add_front</a:t>
                      </a:r>
                      <a:r>
                        <a:rPr lang="en-GB" altLang="zh-CN" sz="1800" dirty="0"/>
                        <a:t>(item)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/>
                        <a:t>从队头加入一个</a:t>
                      </a:r>
                      <a:r>
                        <a:rPr lang="en-GB" altLang="zh-CN" sz="1800" dirty="0"/>
                        <a:t>item</a:t>
                      </a:r>
                      <a:r>
                        <a:rPr lang="zh-CN" altLang="en-US" sz="1800" dirty="0"/>
                        <a:t>元素</a:t>
                      </a:r>
                      <a:endParaRPr lang="zh-CN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altLang="zh-CN" sz="1800" dirty="0" err="1"/>
                        <a:t>add_rear</a:t>
                      </a:r>
                      <a:r>
                        <a:rPr lang="en-GB" altLang="zh-CN" sz="1800" dirty="0"/>
                        <a:t>(item)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/>
                        <a:t>从队尾加入一个</a:t>
                      </a:r>
                      <a:r>
                        <a:rPr lang="en-GB" altLang="zh-CN" sz="1800" dirty="0"/>
                        <a:t>item</a:t>
                      </a:r>
                      <a:r>
                        <a:rPr lang="zh-CN" altLang="en-US" sz="1800" dirty="0"/>
                        <a:t>元素</a:t>
                      </a:r>
                      <a:endParaRPr lang="zh-CN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altLang="zh-CN" sz="1800" dirty="0" err="1"/>
                        <a:t>remove_front</a:t>
                      </a:r>
                      <a:r>
                        <a:rPr lang="en-GB" altLang="zh-CN" sz="1800" dirty="0"/>
                        <a:t>()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/>
                        <a:t>从队头删除一个</a:t>
                      </a:r>
                      <a:r>
                        <a:rPr lang="en-GB" altLang="zh-CN" sz="1800" dirty="0"/>
                        <a:t>item</a:t>
                      </a:r>
                      <a:r>
                        <a:rPr lang="zh-CN" altLang="en-US" sz="1800" dirty="0"/>
                        <a:t>元素</a:t>
                      </a:r>
                      <a:endParaRPr lang="zh-CN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altLang="zh-CN" sz="1800" dirty="0" err="1"/>
                        <a:t>remove_rear</a:t>
                      </a:r>
                      <a:r>
                        <a:rPr lang="en-GB" altLang="zh-CN" sz="1800" dirty="0"/>
                        <a:t>()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/>
                        <a:t>从队尾删除一个</a:t>
                      </a:r>
                      <a:r>
                        <a:rPr lang="en-GB" altLang="zh-CN" sz="1800" dirty="0"/>
                        <a:t>item</a:t>
                      </a:r>
                      <a:r>
                        <a:rPr lang="zh-CN" altLang="en-US" sz="1800" dirty="0"/>
                        <a:t>元素</a:t>
                      </a:r>
                      <a:endParaRPr lang="zh-CN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altLang="zh-CN" sz="1800" dirty="0" err="1"/>
                        <a:t>is_empty</a:t>
                      </a:r>
                      <a:r>
                        <a:rPr lang="en-GB" altLang="zh-CN" sz="1800" dirty="0"/>
                        <a:t>()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/>
                        <a:t>判断双端队列是否为空</a:t>
                      </a:r>
                      <a:endParaRPr lang="zh-CN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altLang="zh-CN" sz="1800" dirty="0"/>
                        <a:t>size()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/>
                        <a:t>返回队列的大小</a:t>
                      </a:r>
                      <a:endParaRPr lang="zh-CN" alt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占位符 1"/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3444104" y="2006619"/>
            <a:ext cx="544837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双端队列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deque</a:t>
            </a:r>
            <a:r>
              <a:rPr lang="zh-CN" altLang="en-GB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全名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double-ended queue</a:t>
            </a:r>
            <a:r>
              <a:rPr lang="zh-CN" altLang="en-GB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是一种具有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的性质的数据结构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双端队列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中的元素可以从两端弹出，其限定插入和删除操作在表的两端进行 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双端队列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可以在队列任意一端入队和出队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707904" y="1403186"/>
            <a:ext cx="4319588" cy="218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排序算法的稳定性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插入排序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51920" y="2058223"/>
            <a:ext cx="2789546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知道什么是算法稳定性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算法的稳定性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什么是算法的稳定性</a:t>
            </a:r>
            <a:r>
              <a:rPr lang="en-US" altLang="zh-CN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考虑的角度是什么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算法稳定性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8650" y="9155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排序算法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2642" y="1635646"/>
            <a:ext cx="7083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所谓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，就是使一串记录，按照其中的某个或某些关键字的大小，递增或递减的排列起来的操作。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排序算法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，就是如何使得记录按照要求排列的方法。排序算法在很多领域得到相当地重视，尤其是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在大量数据的处理方面。一个优秀的算法可以节省大量的资源。在各个领域中考虑到数据的各种限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制和规范，要得到一个符合实际的优秀算法，得经过大量的推理和分析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9792" y="2611161"/>
            <a:ext cx="3168352" cy="212118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算法稳定性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8650" y="9155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算法的稳定性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1027" y="1672380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496256" y="1672380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291544" y="1672380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112144" y="1672380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932744" y="1679993"/>
            <a:ext cx="486966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28650" y="1387768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无序数据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4177" y="2715766"/>
            <a:ext cx="129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升序排序后数据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4439" y="3203936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499668" y="3203936"/>
            <a:ext cx="486966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294956" y="3203936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115556" y="3203936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3936156" y="3211549"/>
            <a:ext cx="486966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30492" y="2942040"/>
            <a:ext cx="990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第一种可能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24177" y="3715605"/>
            <a:ext cx="98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第二种可能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11027" y="3968069"/>
            <a:ext cx="486966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1496256" y="3968069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291544" y="3968069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3112144" y="3968069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3932744" y="3975682"/>
            <a:ext cx="486966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113038" y="3655037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假定在待排序的记录序列中，存在多个具有相同的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关键字的记录，若经过排序，这些记录的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相对次序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保持不变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则称这种排序算法是稳定的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否则称为不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稳定的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9225" y="2066564"/>
            <a:ext cx="2789546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能够完成栈的代码实现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算法稳定性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8650" y="91556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算法的稳定性的作用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1027" y="1672380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9,1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496256" y="1672380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3,1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291544" y="1672380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6,1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112144" y="1672380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1,1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932744" y="1679993"/>
            <a:ext cx="486966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1,2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28650" y="1387768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无序数据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4177" y="2715766"/>
            <a:ext cx="129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升序排序后数据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4439" y="3203936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1,1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499668" y="3203936"/>
            <a:ext cx="486966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1,2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294956" y="3203936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3,1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115556" y="3203936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6,1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3936156" y="3211549"/>
            <a:ext cx="486966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9,1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30492" y="2942040"/>
            <a:ext cx="990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第一种可能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24177" y="3715605"/>
            <a:ext cx="98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第二种可能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11027" y="3968069"/>
            <a:ext cx="486966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1,2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1496256" y="3968069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1,1</a:t>
            </a:r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291544" y="3968069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3,1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3112144" y="3968069"/>
            <a:ext cx="486966" cy="504056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6,1</a:t>
            </a:r>
            <a:endParaRPr kumimoji="1"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3932744" y="3975682"/>
            <a:ext cx="486966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9,1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占位符 1"/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3779838" y="1643063"/>
            <a:ext cx="518465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假定在待排序的记录序列中，存在多个具有相同的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关键字的记录，若经过排序，这些记录的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相对次序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保持不变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则称这种排序算法是稳定的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否则称为不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稳定的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不稳定的排序算法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选择排序、快速排序、希尔排序、堆排序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稳定的排序算法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冒泡排序、插入排序、归并排序和基数排序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707904" y="1403186"/>
            <a:ext cx="4319588" cy="218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排序算法的稳定性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插入排序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9225" y="2062622"/>
            <a:ext cx="2773516" cy="567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能够代码实现冒泡排序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冒泡排序的思想是什么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8650" y="987574"/>
            <a:ext cx="81868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什么是冒泡排序</a:t>
            </a:r>
            <a:endParaRPr lang="en-US" altLang="zh-CN" sz="12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重复地走访过要排序的元素列，依次比较两个相邻的元素，如果顺序（如从大到小、首字母从从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GB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错误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就把他们交换过来。走访元素的工作是重复地进行直到没有相邻元素需要交换，也就是说该元素列已经排序完成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这个算法的名字由来是因为越小的元素会经由交换慢慢“浮”到数列的顶端（升序或降序排列），就如同碳酸饮料中二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氧化碳的气泡最终会上浮到顶端一样，故名“冒泡排序”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1880" y="2479098"/>
            <a:ext cx="1936874" cy="23942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8650" y="98757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冒泡排序实现过程</a:t>
            </a:r>
            <a:endParaRPr lang="en-US" altLang="zh-CN" sz="1200" dirty="0"/>
          </a:p>
        </p:txBody>
      </p:sp>
      <p:sp>
        <p:nvSpPr>
          <p:cNvPr id="3" name="矩形 2"/>
          <p:cNvSpPr/>
          <p:nvPr/>
        </p:nvSpPr>
        <p:spPr>
          <a:xfrm>
            <a:off x="758656" y="1923678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21723" y="1923678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888234" y="1923678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454745" y="1930651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05073" y="1930651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8650" y="1557975"/>
            <a:ext cx="1452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升序排列以下数据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8656" y="3073487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321723" y="3073487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888234" y="3073487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454745" y="3080460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005073" y="3080460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0205" y="2796238"/>
            <a:ext cx="990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第一轮比较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6149" y="3085188"/>
            <a:ext cx="288032" cy="5643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321723" y="3085187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325038" y="3089915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896325" y="3081700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454745" y="3089915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3005073" y="3081700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3005073" y="3073488"/>
            <a:ext cx="288032" cy="576063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139954" y="3239446"/>
            <a:ext cx="24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第一轮比较了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 找出了最大值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58656" y="3952109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304545" y="3952621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888234" y="3957158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2454745" y="3981777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3038434" y="3994895"/>
            <a:ext cx="288032" cy="576063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2454745" y="3975804"/>
            <a:ext cx="288032" cy="576063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690205" y="3679836"/>
            <a:ext cx="990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第二轮比较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902498" y="3965370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4193628" y="4225159"/>
            <a:ext cx="24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第二轮比较了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 找出了次大值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4" grpId="0"/>
      <p:bldP spid="11" grpId="0" bldLvl="0" animBg="1"/>
      <p:bldP spid="11" grpId="1" bldLvl="0" animBg="1"/>
      <p:bldP spid="12" grpId="0" bldLvl="0" animBg="1"/>
      <p:bldP spid="13" grpId="0" bldLvl="0" animBg="1"/>
      <p:bldP spid="14" grpId="0" bldLvl="0" animBg="1"/>
      <p:bldP spid="14" grpId="1" bldLvl="0" animBg="1"/>
      <p:bldP spid="15" grpId="0" bldLvl="0" animBg="1"/>
      <p:bldP spid="5" grpId="0"/>
      <p:bldP spid="19" grpId="0" bldLvl="0" animBg="1"/>
      <p:bldP spid="20" grpId="0" bldLvl="0" animBg="1"/>
      <p:bldP spid="20" grpId="1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18" grpId="0"/>
      <p:bldP spid="28" grpId="0" bldLvl="0" animBg="1"/>
      <p:bldP spid="29" grpId="0" bldLvl="0" animBg="1"/>
      <p:bldP spid="30" grpId="0" bldLvl="0" animBg="1"/>
      <p:bldP spid="30" grpId="1" bldLvl="0" animBg="1"/>
      <p:bldP spid="31" grpId="0" bldLvl="0" animBg="1"/>
      <p:bldP spid="32" grpId="0" bldLvl="0" animBg="1"/>
      <p:bldP spid="33" grpId="0" bldLvl="0" animBg="1"/>
      <p:bldP spid="26" grpId="0"/>
      <p:bldP spid="35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8650" y="98757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冒泡排序实现过程</a:t>
            </a:r>
            <a:endParaRPr lang="en-US" altLang="zh-CN" sz="1200" dirty="0"/>
          </a:p>
        </p:txBody>
      </p:sp>
      <p:sp>
        <p:nvSpPr>
          <p:cNvPr id="3" name="矩形 2"/>
          <p:cNvSpPr/>
          <p:nvPr/>
        </p:nvSpPr>
        <p:spPr>
          <a:xfrm>
            <a:off x="758656" y="1923678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21723" y="1923678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888234" y="1923678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454745" y="1930651"/>
            <a:ext cx="288032" cy="569091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05073" y="1930651"/>
            <a:ext cx="288032" cy="569091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98935" y="1653652"/>
            <a:ext cx="990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第三轮比较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8656" y="3300214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325503" y="1923678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887306" y="1923679"/>
            <a:ext cx="288032" cy="593902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995936" y="2073209"/>
            <a:ext cx="2653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第三轮比较了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  找出了第三大值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321723" y="3299176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1887306" y="3300213"/>
            <a:ext cx="288032" cy="576063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2430233" y="3316982"/>
            <a:ext cx="288032" cy="576063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2973160" y="3316982"/>
            <a:ext cx="288032" cy="576063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767155" y="3299175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328811" y="3308079"/>
            <a:ext cx="288032" cy="576063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94589" y="3039983"/>
            <a:ext cx="990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第四轮比较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65125" y="3298136"/>
            <a:ext cx="288032" cy="576063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321723" y="3316982"/>
            <a:ext cx="288032" cy="576063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995936" y="3494342"/>
            <a:ext cx="2518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第四轮比较了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  最终确定了顺序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73099" y="4318558"/>
            <a:ext cx="3215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对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个数字排序一共进行了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轮遍历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nimBg="1"/>
      <p:bldP spid="7" grpId="0" bldLvl="0" animBg="1"/>
      <p:bldP spid="7" grpId="1" bldLvl="0" animBg="1"/>
      <p:bldP spid="8" grpId="0" bldLvl="0" animBg="1"/>
      <p:bldP spid="9" grpId="0" bldLvl="0" animBg="1"/>
      <p:bldP spid="10" grpId="0" bldLvl="0" animBg="1"/>
      <p:bldP spid="4" grpId="0"/>
      <p:bldP spid="16" grpId="0" bldLvl="0" animBg="1"/>
      <p:bldP spid="16" grpId="1" bldLvl="0" animBg="1"/>
      <p:bldP spid="36" grpId="0" bldLvl="0" animBg="1"/>
      <p:bldP spid="37" grpId="0" bldLvl="0" animBg="1"/>
      <p:bldP spid="6" grpId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17" grpId="0"/>
      <p:bldP spid="27" grpId="0" bldLvl="0" animBg="1"/>
      <p:bldP spid="45" grpId="0" bldLvl="0" animBg="1"/>
      <p:bldP spid="4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冒泡排序的代码实现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冒泡排序的代码实现步骤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冒泡排序的稳定性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冒泡排序的稳定性是怎样的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栈的作用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什么是栈及其作用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占位符 1"/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3779838" y="1643063"/>
            <a:ext cx="51846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最差时间复杂度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</a:t>
            </a:r>
            <a:r>
              <a:rPr lang="en-US" altLang="zh-CN" sz="1000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最优时间复杂度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遍历一遍发现没有任何元素发生了位置交换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终止排序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算法稳定性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稳定算法</a:t>
            </a:r>
            <a:endParaRPr lang="zh-CN" altLang="en-US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707904" y="1403186"/>
            <a:ext cx="4319588" cy="218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排序算法的稳定性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插入排序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9225" y="2062622"/>
            <a:ext cx="2773516" cy="567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能够代码实现选择排序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选择排序的思想是怎样的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8650" y="1419622"/>
            <a:ext cx="6186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选择排序的工作原理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第一次从待排序的数据元素中选出最小（或最大）的一个元素，存放在序列的起始位置，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然后再从剩余的未排序元素中寻找到最小（大）元素，然后放到已排序的序列的末尾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此类推，直到全部待排序的数据元素的个数为零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8650" y="81730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什么是选择排序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3728" y="2250619"/>
            <a:ext cx="2847128" cy="2389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8650" y="81730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选择排序的工作过程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6565" y="1995686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59632" y="1995686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826143" y="1995686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392654" y="2002659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42982" y="2002659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下箭头 2"/>
          <p:cNvSpPr/>
          <p:nvPr/>
        </p:nvSpPr>
        <p:spPr>
          <a:xfrm>
            <a:off x="827584" y="1491630"/>
            <a:ext cx="45719" cy="360040"/>
          </a:xfrm>
          <a:prstGeom prst="down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上箭头 11"/>
          <p:cNvSpPr/>
          <p:nvPr/>
        </p:nvSpPr>
        <p:spPr>
          <a:xfrm>
            <a:off x="1380788" y="2715766"/>
            <a:ext cx="45719" cy="360040"/>
          </a:xfrm>
          <a:prstGeom prst="upArrow">
            <a:avLst/>
          </a:prstGeom>
          <a:solidFill>
            <a:schemeClr val="accent1"/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0137" y="121463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最小值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1417663" y="1508798"/>
            <a:ext cx="45719" cy="360040"/>
          </a:xfrm>
          <a:prstGeom prst="down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140216" y="123179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最小值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上箭头 23"/>
          <p:cNvSpPr/>
          <p:nvPr/>
        </p:nvSpPr>
        <p:spPr>
          <a:xfrm>
            <a:off x="1947299" y="2715766"/>
            <a:ext cx="45719" cy="360040"/>
          </a:xfrm>
          <a:prstGeom prst="upArrow">
            <a:avLst/>
          </a:prstGeom>
          <a:solidFill>
            <a:schemeClr val="accent1"/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上箭头 27"/>
          <p:cNvSpPr/>
          <p:nvPr/>
        </p:nvSpPr>
        <p:spPr>
          <a:xfrm>
            <a:off x="2536670" y="2735209"/>
            <a:ext cx="45719" cy="360040"/>
          </a:xfrm>
          <a:prstGeom prst="upArrow">
            <a:avLst/>
          </a:prstGeom>
          <a:solidFill>
            <a:schemeClr val="accent1"/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上箭头 28"/>
          <p:cNvSpPr/>
          <p:nvPr/>
        </p:nvSpPr>
        <p:spPr>
          <a:xfrm>
            <a:off x="3086998" y="2735209"/>
            <a:ext cx="45719" cy="360040"/>
          </a:xfrm>
          <a:prstGeom prst="upArrow">
            <a:avLst/>
          </a:prstGeom>
          <a:solidFill>
            <a:schemeClr val="accent1"/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下箭头 31"/>
          <p:cNvSpPr/>
          <p:nvPr/>
        </p:nvSpPr>
        <p:spPr>
          <a:xfrm>
            <a:off x="3072106" y="1508798"/>
            <a:ext cx="45719" cy="360040"/>
          </a:xfrm>
          <a:prstGeom prst="down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2794659" y="123179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最小值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92619" y="2002659"/>
            <a:ext cx="288032" cy="569091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2965841" y="2002659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28650" y="3939902"/>
            <a:ext cx="3441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第一轮比较了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 找到了最小值 进行了一次交换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629839" y="1995686"/>
            <a:ext cx="288032" cy="576064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5192906" y="1995686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5759417" y="1995686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6325928" y="2002659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6876256" y="2002659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59" name="下箭头 58"/>
          <p:cNvSpPr/>
          <p:nvPr/>
        </p:nvSpPr>
        <p:spPr>
          <a:xfrm>
            <a:off x="5316628" y="1508798"/>
            <a:ext cx="45719" cy="360040"/>
          </a:xfrm>
          <a:prstGeom prst="down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5039181" y="123179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最小值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上箭头 60"/>
          <p:cNvSpPr/>
          <p:nvPr/>
        </p:nvSpPr>
        <p:spPr>
          <a:xfrm>
            <a:off x="5929442" y="2735209"/>
            <a:ext cx="45719" cy="360040"/>
          </a:xfrm>
          <a:prstGeom prst="upArrow">
            <a:avLst/>
          </a:prstGeom>
          <a:solidFill>
            <a:schemeClr val="accent1"/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2" name="上箭头 61"/>
          <p:cNvSpPr/>
          <p:nvPr/>
        </p:nvSpPr>
        <p:spPr>
          <a:xfrm>
            <a:off x="6469944" y="2722048"/>
            <a:ext cx="45719" cy="360040"/>
          </a:xfrm>
          <a:prstGeom prst="upArrow">
            <a:avLst/>
          </a:prstGeom>
          <a:solidFill>
            <a:schemeClr val="accent1"/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3" name="上箭头 62"/>
          <p:cNvSpPr/>
          <p:nvPr/>
        </p:nvSpPr>
        <p:spPr>
          <a:xfrm>
            <a:off x="6997412" y="2715766"/>
            <a:ext cx="45719" cy="360040"/>
          </a:xfrm>
          <a:prstGeom prst="upArrow">
            <a:avLst/>
          </a:prstGeom>
          <a:solidFill>
            <a:schemeClr val="accent1"/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196221" y="1995686"/>
            <a:ext cx="288032" cy="569091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4629839" y="3939901"/>
            <a:ext cx="2473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第二轮比较了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 进行了一次交换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28650" y="4519625"/>
            <a:ext cx="3641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选择排序就是把符合要求的数据选择出来进行排序 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3" grpId="0" bldLvl="0" animBg="1"/>
      <p:bldP spid="3" grpId="1" bldLvl="0" animBg="1"/>
      <p:bldP spid="12" grpId="0" bldLvl="0" animBg="1"/>
      <p:bldP spid="12" grpId="1" bldLvl="0" animBg="1"/>
      <p:bldP spid="14" grpId="0"/>
      <p:bldP spid="14" grpId="1"/>
      <p:bldP spid="22" grpId="0" bldLvl="0" animBg="1"/>
      <p:bldP spid="22" grpId="1" bldLvl="0" animBg="1"/>
      <p:bldP spid="23" grpId="0"/>
      <p:bldP spid="23" grpId="1"/>
      <p:bldP spid="24" grpId="0" bldLvl="0" animBg="1"/>
      <p:bldP spid="24" grpId="1" bldLvl="0" animBg="1"/>
      <p:bldP spid="28" grpId="0" bldLvl="0" animBg="1"/>
      <p:bldP spid="28" grpId="1" bldLvl="0" animBg="1"/>
      <p:bldP spid="29" grpId="0" bldLvl="0" animBg="1"/>
      <p:bldP spid="32" grpId="0" bldLvl="0" animBg="1"/>
      <p:bldP spid="33" grpId="0"/>
      <p:bldP spid="34" grpId="0" bldLvl="0" animBg="1"/>
      <p:bldP spid="35" grpId="0" bldLvl="0" animBg="1"/>
      <p:bldP spid="15" grpId="0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0" grpId="0"/>
      <p:bldP spid="61" grpId="0" bldLvl="0" animBg="1"/>
      <p:bldP spid="61" grpId="1" bldLvl="0" animBg="1"/>
      <p:bldP spid="62" grpId="0" bldLvl="0" animBg="1"/>
      <p:bldP spid="62" grpId="1" bldLvl="0" animBg="1"/>
      <p:bldP spid="63" grpId="0" bldLvl="0" animBg="1"/>
      <p:bldP spid="64" grpId="0" bldLvl="0" animBg="1"/>
      <p:bldP spid="6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选择排序的代码实现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选择排序的实现过程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选择排序的稳定性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选择排序是稳定的还是不稳定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占位符 1"/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3779838" y="1643063"/>
            <a:ext cx="518465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最差时间复杂度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</a:t>
            </a:r>
            <a:r>
              <a:rPr lang="en-US" altLang="zh-CN" sz="1000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最优时间复杂度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</a:t>
            </a:r>
            <a:r>
              <a:rPr lang="en-US" altLang="zh-CN" sz="1000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算法稳定性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不稳定算法</a:t>
            </a:r>
            <a:endParaRPr lang="zh-CN" altLang="en-US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707904" y="1403186"/>
            <a:ext cx="4319588" cy="218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排序算法的稳定性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插入排序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什么是栈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26" y="1275606"/>
            <a:ext cx="6340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栈（</a:t>
            </a:r>
            <a:r>
              <a:rPr kumimoji="1" lang="en-GB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r>
              <a:rPr kumimoji="1" lang="zh-CN" altLang="en-GB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它是一种运算受限的线性表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其限制是仅允许在表的一端进行插入和删除运算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这一端被称为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栈顶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，相对地，把另一端称为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栈底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同时栈的结构特点让它在处理数据的时候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符合了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先进后出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的特点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线连接符 8"/>
          <p:cNvCxnSpPr/>
          <p:nvPr/>
        </p:nvCxnSpPr>
        <p:spPr>
          <a:xfrm>
            <a:off x="1223574" y="2716675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1223574" y="4228843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>
            <a:off x="2319310" y="2716675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3103500" y="2708508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3103500" y="4220676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/>
          <p:nvPr/>
        </p:nvCxnSpPr>
        <p:spPr>
          <a:xfrm>
            <a:off x="4199236" y="2708508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>
            <a:off x="5570637" y="2702352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/>
          <p:nvPr/>
        </p:nvCxnSpPr>
        <p:spPr>
          <a:xfrm>
            <a:off x="5570637" y="4214520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/>
          <p:nvPr/>
        </p:nvCxnSpPr>
        <p:spPr>
          <a:xfrm>
            <a:off x="6666373" y="2702352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311198" y="3868803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311198" y="3508763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42" name="直线连接符 41"/>
          <p:cNvCxnSpPr/>
          <p:nvPr/>
        </p:nvCxnSpPr>
        <p:spPr>
          <a:xfrm>
            <a:off x="7363923" y="2693545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>
            <a:off x="7363923" y="4205713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>
            <a:off x="8459659" y="2693545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34929" y="2235587"/>
            <a:ext cx="936104" cy="288032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26" name="直线箭头连接符 25"/>
          <p:cNvCxnSpPr/>
          <p:nvPr/>
        </p:nvCxnSpPr>
        <p:spPr>
          <a:xfrm>
            <a:off x="1463021" y="2523619"/>
            <a:ext cx="432048" cy="590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729327" y="352860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栈顶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29326" y="389728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栈底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830992" y="355743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栈顶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30991" y="392611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栈底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191123" y="3862345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3193355" y="3508763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5658259" y="3529342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5658259" y="3871931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7452320" y="3853538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7452320" y="3494440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60" name="直线箭头连接符 59"/>
          <p:cNvCxnSpPr/>
          <p:nvPr/>
        </p:nvCxnSpPr>
        <p:spPr>
          <a:xfrm>
            <a:off x="2426529" y="2715349"/>
            <a:ext cx="5684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2473225" y="2448640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进栈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(push)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191123" y="3146381"/>
            <a:ext cx="936104" cy="288032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4" name="文本框 63"/>
          <p:cNvSpPr txBox="1"/>
          <p:nvPr/>
        </p:nvSpPr>
        <p:spPr>
          <a:xfrm>
            <a:off x="2610514" y="316022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栈顶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2614276" y="389681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栈底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661826" y="3146381"/>
            <a:ext cx="936104" cy="288032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8" name="文本框 67"/>
          <p:cNvSpPr txBox="1"/>
          <p:nvPr/>
        </p:nvSpPr>
        <p:spPr>
          <a:xfrm>
            <a:off x="5042189" y="314638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栈顶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037705" y="38904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栈底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0" name="直线箭头连接符 69"/>
          <p:cNvCxnSpPr/>
          <p:nvPr/>
        </p:nvCxnSpPr>
        <p:spPr>
          <a:xfrm flipV="1">
            <a:off x="6010157" y="2311514"/>
            <a:ext cx="522502" cy="739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直线箭头连接符 71"/>
          <p:cNvCxnSpPr/>
          <p:nvPr/>
        </p:nvCxnSpPr>
        <p:spPr>
          <a:xfrm>
            <a:off x="6754959" y="2708508"/>
            <a:ext cx="568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6779082" y="2423911"/>
            <a:ext cx="916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出栈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(pop)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9225" y="2062622"/>
            <a:ext cx="2773516" cy="567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能够代码实现插入排序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插入排序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插入排序的思想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插入排序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8650" y="69954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什么是插入排序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8650" y="1244758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插入排序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的基本操作就是将一个数据插入到已经排好序的有序数据中，从而得到一个新的、个数加一的有序数据，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算法适用于少量数据的排序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3481" y="2025345"/>
            <a:ext cx="8080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插入算法把要排序的数组分成两部分：第一部分是有序的数字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这里可以默认数组第一个数字为有序的第一部分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部分为无序的数字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这里除了第一个数字以外剩余的数字可以认为是无序的第二部分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3481" y="1842801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插入排序的组成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7784" y="2519592"/>
            <a:ext cx="3678684" cy="24504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插入排序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8650" y="69954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插入排序工作过程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58302" y="1784835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747310" y="1784835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313821" y="1784835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880332" y="1791808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430660" y="1791808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958302" y="1784835"/>
            <a:ext cx="288032" cy="576064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9" name="上箭头 18"/>
          <p:cNvSpPr/>
          <p:nvPr/>
        </p:nvSpPr>
        <p:spPr>
          <a:xfrm>
            <a:off x="2079458" y="2576923"/>
            <a:ext cx="45719" cy="432048"/>
          </a:xfrm>
          <a:prstGeom prst="up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上箭头 20"/>
          <p:cNvSpPr/>
          <p:nvPr/>
        </p:nvSpPr>
        <p:spPr>
          <a:xfrm>
            <a:off x="2868466" y="2576923"/>
            <a:ext cx="45719" cy="432048"/>
          </a:xfrm>
          <a:prstGeom prst="up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856095" y="30864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有序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45103" y="30864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无序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58300" y="1784835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371951" y="1784835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958298" y="1782631"/>
            <a:ext cx="288032" cy="576064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367175" y="1782631"/>
            <a:ext cx="288032" cy="576064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8" name="上箭头 27"/>
          <p:cNvSpPr/>
          <p:nvPr/>
        </p:nvSpPr>
        <p:spPr>
          <a:xfrm>
            <a:off x="2502080" y="2584921"/>
            <a:ext cx="45719" cy="432048"/>
          </a:xfrm>
          <a:prstGeom prst="up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278717" y="30944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有序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上箭头 32"/>
          <p:cNvSpPr/>
          <p:nvPr/>
        </p:nvSpPr>
        <p:spPr>
          <a:xfrm>
            <a:off x="3412494" y="2575777"/>
            <a:ext cx="45719" cy="432048"/>
          </a:xfrm>
          <a:prstGeom prst="up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3189131" y="308534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无序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371947" y="1782631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2747308" y="1776837"/>
            <a:ext cx="288032" cy="569091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2371943" y="1779289"/>
            <a:ext cx="288032" cy="569091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2645102" y="307849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有序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上箭头 38"/>
          <p:cNvSpPr/>
          <p:nvPr/>
        </p:nvSpPr>
        <p:spPr>
          <a:xfrm>
            <a:off x="4024348" y="2584921"/>
            <a:ext cx="45719" cy="432048"/>
          </a:xfrm>
          <a:prstGeom prst="up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3800985" y="31024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无序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164148" y="1776837"/>
            <a:ext cx="288032" cy="569091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3164146" y="1776837"/>
            <a:ext cx="288032" cy="569091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3" name="上箭头 2"/>
          <p:cNvSpPr/>
          <p:nvPr/>
        </p:nvSpPr>
        <p:spPr>
          <a:xfrm>
            <a:off x="4547510" y="2584921"/>
            <a:ext cx="45719" cy="432048"/>
          </a:xfrm>
          <a:prstGeom prst="up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324147" y="31024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无序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上箭头 40"/>
          <p:cNvSpPr/>
          <p:nvPr/>
        </p:nvSpPr>
        <p:spPr>
          <a:xfrm>
            <a:off x="3296416" y="2564771"/>
            <a:ext cx="45719" cy="432048"/>
          </a:xfrm>
          <a:prstGeom prst="upArrow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073053" y="308234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有序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573706" y="1792753"/>
            <a:ext cx="288032" cy="569091"/>
          </a:xfrm>
          <a:prstGeom prst="rect">
            <a:avLst/>
          </a:prstGeom>
          <a:solidFill>
            <a:srgbClr val="00B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778878" y="3941446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插入算法的基本思想</a:t>
            </a:r>
            <a:endParaRPr kumimoji="1"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78878" y="4209311"/>
            <a:ext cx="7291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每步将一个待排序的记录，按排序要求插入到前面已经排序的数据中适当位置上，直到全部插入完为止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17" grpId="1" bldLvl="0" animBg="1"/>
      <p:bldP spid="19" grpId="0" bldLvl="0" animBg="1"/>
      <p:bldP spid="19" grpId="1" bldLvl="0" animBg="1"/>
      <p:bldP spid="21" grpId="0" bldLvl="0" animBg="1"/>
      <p:bldP spid="21" grpId="1" bldLvl="0" animBg="1"/>
      <p:bldP spid="21" grpId="2" bldLvl="0" animBg="1"/>
      <p:bldP spid="21" grpId="3" bldLvl="0" animBg="1"/>
      <p:bldP spid="20" grpId="0"/>
      <p:bldP spid="20" grpId="1"/>
      <p:bldP spid="22" grpId="0"/>
      <p:bldP spid="22" grpId="1"/>
      <p:bldP spid="25" grpId="0" bldLvl="0" animBg="1"/>
      <p:bldP spid="27" grpId="0" bldLvl="0" animBg="1"/>
      <p:bldP spid="29" grpId="0" bldLvl="0" animBg="1"/>
      <p:bldP spid="30" grpId="0" bldLvl="0" animBg="1"/>
      <p:bldP spid="28" grpId="0" bldLvl="0" animBg="1"/>
      <p:bldP spid="28" grpId="1" bldLvl="0" animBg="1"/>
      <p:bldP spid="31" grpId="0"/>
      <p:bldP spid="31" grpId="1"/>
      <p:bldP spid="33" grpId="0" bldLvl="0" animBg="1"/>
      <p:bldP spid="33" grpId="1" bldLvl="0" animBg="1"/>
      <p:bldP spid="34" grpId="0"/>
      <p:bldP spid="34" grpId="1"/>
      <p:bldP spid="35" grpId="0" bldLvl="0" animBg="1"/>
      <p:bldP spid="36" grpId="0" bldLvl="0" animBg="1"/>
      <p:bldP spid="37" grpId="0" bldLvl="0" animBg="1"/>
      <p:bldP spid="38" grpId="0"/>
      <p:bldP spid="38" grpId="1"/>
      <p:bldP spid="39" grpId="0" bldLvl="0" animBg="1"/>
      <p:bldP spid="39" grpId="1" bldLvl="0" animBg="1"/>
      <p:bldP spid="40" grpId="0"/>
      <p:bldP spid="40" grpId="1"/>
      <p:bldP spid="42" grpId="0" bldLvl="0" animBg="1"/>
      <p:bldP spid="43" grpId="0" bldLvl="0" animBg="1"/>
      <p:bldP spid="3" grpId="0" bldLvl="0" animBg="1"/>
      <p:bldP spid="3" grpId="1" bldLvl="0" animBg="1"/>
      <p:bldP spid="32" grpId="0"/>
      <p:bldP spid="32" grpId="1"/>
      <p:bldP spid="32" grpId="2"/>
      <p:bldP spid="32" grpId="3"/>
      <p:bldP spid="41" grpId="0" bldLvl="0" animBg="1"/>
      <p:bldP spid="44" grpId="0"/>
      <p:bldP spid="44" grpId="1"/>
      <p:bldP spid="44" grpId="2"/>
      <p:bldP spid="45" grpId="0" bldLvl="0" animBg="1"/>
      <p:bldP spid="46" grpId="0"/>
      <p:bldP spid="4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插入排序的代码实现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插入排序的代码实现步骤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插入排序的稳定性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插入排序的稳定性如何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占位符 1"/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3779912" y="1707654"/>
            <a:ext cx="460851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插入排序（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Insertion sort</a:t>
            </a:r>
            <a:r>
              <a:rPr lang="zh-CN" altLang="en-GB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是一种简单直观且稳定的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排序算法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。如果有一个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已经有序的数据序列，要求在这个已经排好的数据序列中插入一个数，但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要求插入后此数据序列仍然有序，这个时候就可以使用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插入排序法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插入排序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的基本操作就是将一个数据插入到已经排好序的有序数据中，从而得到一个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新的、个数加一的有序数据，算法适用于少量数据的排序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GB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最差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GB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</a:t>
            </a:r>
            <a:r>
              <a:rPr lang="en-US" altLang="zh-CN" sz="1000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GB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GB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GB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优时间复杂度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GB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endParaRPr lang="en-GB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算法稳定性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稳定的排序方法</a:t>
            </a:r>
            <a:endParaRPr kumimoji="1"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MH_Others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Others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b="1" dirty="0">
              <a:ln w="3175">
                <a:solidFill>
                  <a:srgbClr val="FFFFFF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Box 9"/>
          <p:cNvSpPr txBox="1">
            <a:spLocks noChangeArrowheads="1"/>
          </p:cNvSpPr>
          <p:nvPr/>
        </p:nvSpPr>
        <p:spPr bwMode="auto">
          <a:xfrm>
            <a:off x="3707904" y="1403186"/>
            <a:ext cx="4319588" cy="218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排序算法的稳定性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插入排序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什么是快速排序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8650" y="69954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什么是快速排序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8650" y="1336739"/>
            <a:ext cx="7903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基本思想：通过一趟排序将要排序的数据分割成独立的两部分，其中一部分的所有数据都比另外一部分的所有数据都要小，然后再按此方法对这两部分数据分别进行快速排序，整个排序过程可以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递归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进行，以此达到整个数据变成有序序列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8650" y="2238504"/>
            <a:ext cx="760977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快速排序算法通过多次比较和交换来实现排序，其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排序流程如下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首先设定一个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分界值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，通过该分界值将数组分成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左右两部分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将大于或等于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分界值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的数据集中到数组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右边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，小于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分界值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的数据集中到数组的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左边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此时，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左边部分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中各元素都小于或等于分界值，而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右边部分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中各元素都大于或等于分界值 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然后，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左边和右边的数据可以独立排序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。对于左侧的数组数据，又可以取一个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分界值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将该部分数据分成左右两部分，同样在左边放置较小值，右边放置较大值。右侧的数组数据也做类似处理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(4)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重复上述过程，可以看出，这是一个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递归定义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。通过递归将左侧部分排好序后，再递归排好右侧部分的顺序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当左、右两个部分各数据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排序完成后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，整个数组的排序也就完成了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b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栈的作用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26" y="1126031"/>
            <a:ext cx="63498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计算机里面的栈其实有着举足轻重的作用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栈是计算机系统里面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结构的一部分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栈到底有什么用呢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函数里面有可能要使用到局部变量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不能总是用全局变量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而局部变量在函数使用完毕之后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就销毁了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那么局部变量存储到哪既能不浪费空间又能及时销毁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3072" y="2233379"/>
            <a:ext cx="2657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调用函数</a:t>
            </a:r>
            <a:r>
              <a:rPr kumimoji="1"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func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局部变量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进栈</a:t>
            </a: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func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():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线连接符 44"/>
          <p:cNvCxnSpPr/>
          <p:nvPr/>
        </p:nvCxnSpPr>
        <p:spPr>
          <a:xfrm>
            <a:off x="1447233" y="3419726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/>
          <p:nvPr/>
        </p:nvCxnSpPr>
        <p:spPr>
          <a:xfrm>
            <a:off x="1447233" y="4931894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/>
          <p:nvPr/>
        </p:nvCxnSpPr>
        <p:spPr>
          <a:xfrm>
            <a:off x="2542969" y="3419726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/>
          <p:cNvCxnSpPr/>
          <p:nvPr/>
        </p:nvCxnSpPr>
        <p:spPr>
          <a:xfrm>
            <a:off x="3327159" y="3411559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/>
          <p:cNvCxnSpPr/>
          <p:nvPr/>
        </p:nvCxnSpPr>
        <p:spPr>
          <a:xfrm>
            <a:off x="3327159" y="4923727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/>
          <p:cNvCxnSpPr/>
          <p:nvPr/>
        </p:nvCxnSpPr>
        <p:spPr>
          <a:xfrm>
            <a:off x="4422895" y="3411559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1534857" y="4571854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全局变量</a:t>
            </a:r>
            <a:r>
              <a:rPr kumimoji="1" lang="en-US" altLang="zh-CN" sz="1000" dirty="0"/>
              <a:t>1</a:t>
            </a:r>
            <a:endParaRPr kumimoji="1" lang="zh-CN" altLang="en-US" sz="1000" dirty="0"/>
          </a:p>
        </p:txBody>
      </p:sp>
      <p:sp>
        <p:nvSpPr>
          <p:cNvPr id="74" name="矩形 73"/>
          <p:cNvSpPr/>
          <p:nvPr/>
        </p:nvSpPr>
        <p:spPr>
          <a:xfrm>
            <a:off x="1534857" y="4211814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全局变量</a:t>
            </a:r>
            <a:r>
              <a:rPr kumimoji="1" lang="en-US" altLang="zh-CN" sz="1000" dirty="0"/>
              <a:t>2</a:t>
            </a:r>
            <a:endParaRPr kumimoji="1" lang="zh-CN" altLang="en-US" sz="1000" dirty="0"/>
          </a:p>
        </p:txBody>
      </p:sp>
      <p:sp>
        <p:nvSpPr>
          <p:cNvPr id="75" name="矩形 74"/>
          <p:cNvSpPr/>
          <p:nvPr/>
        </p:nvSpPr>
        <p:spPr>
          <a:xfrm>
            <a:off x="858588" y="2889305"/>
            <a:ext cx="1007032" cy="337365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局部变量</a:t>
            </a:r>
            <a:r>
              <a:rPr kumimoji="1" lang="en-US" altLang="zh-CN" sz="1100" dirty="0"/>
              <a:t>100</a:t>
            </a:r>
            <a:endParaRPr kumimoji="1" lang="zh-CN" altLang="en-US" sz="1100" dirty="0"/>
          </a:p>
        </p:txBody>
      </p:sp>
      <p:cxnSp>
        <p:nvCxnSpPr>
          <p:cNvPr id="76" name="直线箭头连接符 75"/>
          <p:cNvCxnSpPr/>
          <p:nvPr/>
        </p:nvCxnSpPr>
        <p:spPr>
          <a:xfrm>
            <a:off x="1686680" y="3226670"/>
            <a:ext cx="432048" cy="590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952986" y="423165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栈顶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952985" y="46003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栈底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3414782" y="4565396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全局变量</a:t>
            </a:r>
            <a:r>
              <a:rPr kumimoji="1" lang="en-US" altLang="zh-CN" sz="1000" dirty="0"/>
              <a:t>1</a:t>
            </a:r>
            <a:endParaRPr kumimoji="1" lang="zh-CN" altLang="en-US" sz="1000" dirty="0"/>
          </a:p>
        </p:txBody>
      </p:sp>
      <p:sp>
        <p:nvSpPr>
          <p:cNvPr id="80" name="矩形 79"/>
          <p:cNvSpPr/>
          <p:nvPr/>
        </p:nvSpPr>
        <p:spPr>
          <a:xfrm>
            <a:off x="3417014" y="4211814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全局变量</a:t>
            </a:r>
            <a:r>
              <a:rPr kumimoji="1" lang="en-US" altLang="zh-CN" sz="1000" dirty="0"/>
              <a:t>2</a:t>
            </a:r>
            <a:endParaRPr kumimoji="1" lang="zh-CN" altLang="en-US" sz="1000" dirty="0"/>
          </a:p>
        </p:txBody>
      </p:sp>
      <p:cxnSp>
        <p:nvCxnSpPr>
          <p:cNvPr id="81" name="直线箭头连接符 80"/>
          <p:cNvCxnSpPr/>
          <p:nvPr/>
        </p:nvCxnSpPr>
        <p:spPr>
          <a:xfrm>
            <a:off x="2650188" y="3418400"/>
            <a:ext cx="5684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2696884" y="31516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进栈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2834173" y="38632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栈顶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2837935" y="459986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栈底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6" name="直线连接符 85"/>
          <p:cNvCxnSpPr/>
          <p:nvPr/>
        </p:nvCxnSpPr>
        <p:spPr>
          <a:xfrm>
            <a:off x="5663710" y="3420366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/>
          <p:cNvCxnSpPr/>
          <p:nvPr/>
        </p:nvCxnSpPr>
        <p:spPr>
          <a:xfrm>
            <a:off x="5663710" y="4932534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/>
          <p:cNvCxnSpPr/>
          <p:nvPr/>
        </p:nvCxnSpPr>
        <p:spPr>
          <a:xfrm>
            <a:off x="6759446" y="3420366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/>
          <p:cNvCxnSpPr/>
          <p:nvPr/>
        </p:nvCxnSpPr>
        <p:spPr>
          <a:xfrm>
            <a:off x="7456996" y="3411559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/>
          <p:cNvCxnSpPr/>
          <p:nvPr/>
        </p:nvCxnSpPr>
        <p:spPr>
          <a:xfrm>
            <a:off x="7456996" y="4923727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/>
          <p:cNvCxnSpPr/>
          <p:nvPr/>
        </p:nvCxnSpPr>
        <p:spPr>
          <a:xfrm>
            <a:off x="8552732" y="3411559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/>
        </p:nvSpPr>
        <p:spPr>
          <a:xfrm>
            <a:off x="6924065" y="427544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栈顶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6924064" y="464412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栈底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135262" y="38643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栈顶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130778" y="46085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栈底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1" name="直线箭头连接符 100"/>
          <p:cNvCxnSpPr/>
          <p:nvPr/>
        </p:nvCxnSpPr>
        <p:spPr>
          <a:xfrm flipV="1">
            <a:off x="6103230" y="3029528"/>
            <a:ext cx="522502" cy="739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直线箭头连接符 101"/>
          <p:cNvCxnSpPr/>
          <p:nvPr/>
        </p:nvCxnSpPr>
        <p:spPr>
          <a:xfrm>
            <a:off x="6848032" y="3426522"/>
            <a:ext cx="568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/>
        </p:nvSpPr>
        <p:spPr>
          <a:xfrm>
            <a:off x="6872155" y="314192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出栈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5143146" y="2297021"/>
            <a:ext cx="2965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调用函数</a:t>
            </a:r>
            <a:r>
              <a:rPr kumimoji="1"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func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完毕时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局部变量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出栈</a:t>
            </a: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func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():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3379858" y="3789093"/>
            <a:ext cx="1007032" cy="337365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局部变量</a:t>
            </a:r>
            <a:r>
              <a:rPr kumimoji="1" lang="en-US" altLang="zh-CN" sz="1100" dirty="0"/>
              <a:t>100</a:t>
            </a:r>
            <a:endParaRPr kumimoji="1" lang="zh-CN" altLang="en-US" sz="1100" dirty="0"/>
          </a:p>
        </p:txBody>
      </p:sp>
      <p:sp>
        <p:nvSpPr>
          <p:cNvPr id="106" name="矩形 105"/>
          <p:cNvSpPr/>
          <p:nvPr/>
        </p:nvSpPr>
        <p:spPr>
          <a:xfrm>
            <a:off x="5720103" y="3848669"/>
            <a:ext cx="1007032" cy="337365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局部变量</a:t>
            </a:r>
            <a:r>
              <a:rPr kumimoji="1" lang="en-US" altLang="zh-CN" sz="1100" dirty="0"/>
              <a:t>100</a:t>
            </a:r>
            <a:endParaRPr kumimoji="1" lang="zh-CN" altLang="en-US" sz="1100" dirty="0"/>
          </a:p>
        </p:txBody>
      </p:sp>
      <p:sp>
        <p:nvSpPr>
          <p:cNvPr id="107" name="矩形 106"/>
          <p:cNvSpPr/>
          <p:nvPr/>
        </p:nvSpPr>
        <p:spPr>
          <a:xfrm>
            <a:off x="5751332" y="4247356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全局变量</a:t>
            </a:r>
            <a:r>
              <a:rPr kumimoji="1" lang="en-US" altLang="zh-CN" sz="1000" dirty="0"/>
              <a:t>2</a:t>
            </a:r>
            <a:endParaRPr kumimoji="1" lang="zh-CN" altLang="en-US" sz="1000" dirty="0"/>
          </a:p>
        </p:txBody>
      </p:sp>
      <p:sp>
        <p:nvSpPr>
          <p:cNvPr id="108" name="矩形 107"/>
          <p:cNvSpPr/>
          <p:nvPr/>
        </p:nvSpPr>
        <p:spPr>
          <a:xfrm>
            <a:off x="5745350" y="4588830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全局变量</a:t>
            </a:r>
            <a:r>
              <a:rPr kumimoji="1" lang="en-US" altLang="zh-CN" sz="1000" dirty="0"/>
              <a:t>2</a:t>
            </a:r>
            <a:endParaRPr kumimoji="1" lang="zh-CN" altLang="en-US" sz="1000" dirty="0"/>
          </a:p>
        </p:txBody>
      </p:sp>
      <p:sp>
        <p:nvSpPr>
          <p:cNvPr id="109" name="矩形 108"/>
          <p:cNvSpPr/>
          <p:nvPr/>
        </p:nvSpPr>
        <p:spPr>
          <a:xfrm>
            <a:off x="7545606" y="4260510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全局变量</a:t>
            </a:r>
            <a:r>
              <a:rPr kumimoji="1" lang="en-US" altLang="zh-CN" sz="1000" dirty="0"/>
              <a:t>2</a:t>
            </a:r>
            <a:endParaRPr kumimoji="1" lang="zh-CN" altLang="en-US" sz="1000" dirty="0"/>
          </a:p>
        </p:txBody>
      </p:sp>
      <p:sp>
        <p:nvSpPr>
          <p:cNvPr id="110" name="矩形 109"/>
          <p:cNvSpPr/>
          <p:nvPr/>
        </p:nvSpPr>
        <p:spPr>
          <a:xfrm>
            <a:off x="7543636" y="4582518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全局变量</a:t>
            </a:r>
            <a:r>
              <a:rPr kumimoji="1" lang="en-US" altLang="zh-CN" sz="1000" dirty="0"/>
              <a:t>1</a:t>
            </a:r>
            <a:endParaRPr kumimoji="1" lang="zh-CN" altLang="en-US" sz="10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8650" y="699542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快速排序排序思路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71663" y="1295514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2316389" y="1295514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2844887" y="1295514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3344665" y="1295514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3889391" y="1295514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4417889" y="1295514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4918805" y="1295514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5463531" y="1295514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5992029" y="1295514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92513" y="196430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分界值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855801" y="2333632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5989249" y="2359638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2268075" y="2333632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3285433" y="2339508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5444563" y="2352724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4374997" y="2343671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4896319" y="2352724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2792687" y="2339508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1749118" y="2333632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5" name="文本框 64"/>
          <p:cNvSpPr txBox="1"/>
          <p:nvPr/>
        </p:nvSpPr>
        <p:spPr>
          <a:xfrm>
            <a:off x="3581635" y="298941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分界值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854961" y="3341621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5988409" y="3367627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2267235" y="3341621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3284593" y="3347497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5443723" y="3360713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4374157" y="3351660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4895479" y="3360713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2791847" y="3347497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1748278" y="3341621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5" name="文本框 84"/>
          <p:cNvSpPr txBox="1"/>
          <p:nvPr/>
        </p:nvSpPr>
        <p:spPr>
          <a:xfrm>
            <a:off x="3580795" y="399740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分界值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8650" y="699542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快速排序排序思路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661532" y="216495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分界值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947365" y="1509167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6080813" y="1535173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2359639" y="1509167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3376997" y="1515043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5536127" y="1528259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4466561" y="1519206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4987883" y="1528259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2884251" y="1515043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1840682" y="1509167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85" name="文本框 84"/>
          <p:cNvSpPr txBox="1"/>
          <p:nvPr/>
        </p:nvSpPr>
        <p:spPr>
          <a:xfrm>
            <a:off x="4287411" y="216495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分界值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647671" y="361187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分界值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937418" y="2991093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6080813" y="2982097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840682" y="2997832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377151" y="2997832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536127" y="2975183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4466561" y="2966130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4987883" y="2975183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3387203" y="2997832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2884251" y="2997355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4287410" y="367783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分界值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8650" y="699542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快速排序排序思路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47664" y="220868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分界值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851920" y="1567552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5995315" y="1558556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755184" y="1574291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291653" y="1574291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450629" y="1551642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4379074" y="1558556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4902385" y="1551642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3301705" y="1574291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2798753" y="1573814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122555" y="222643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分界值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36304" y="222643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分界值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47663" y="3655945"/>
            <a:ext cx="646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分界值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51920" y="2996675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995315" y="2987679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291653" y="3012047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748022" y="3012047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450629" y="2980765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4379074" y="2987679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4902385" y="2980765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301705" y="3003414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2798753" y="3002937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3122555" y="365556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分界值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736304" y="365556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分界值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8650" y="699542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快速排序排序思路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51920" y="1531339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867847" y="1515429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291653" y="1546711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748022" y="1546711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407191" y="1512398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4379074" y="1522343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4902385" y="1515429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301705" y="1538078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2798753" y="1537601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271479" y="221171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分界值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851920" y="2928106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5425696" y="2912196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2291653" y="2943478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1748022" y="2943478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5910094" y="2899733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4379074" y="2919110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4902385" y="2912196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3301705" y="2934845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2798753" y="2934368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5730944" y="363284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分界值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快速排序的代码实现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快排实现的步骤及思想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8650" y="69954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最差时间复杂度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99792" y="1203598"/>
            <a:ext cx="2520280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203848" y="1772534"/>
            <a:ext cx="2016224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697545" y="2337377"/>
            <a:ext cx="1522527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99792" y="1203598"/>
            <a:ext cx="504056" cy="432048"/>
          </a:xfrm>
          <a:prstGeom prst="rect">
            <a:avLst/>
          </a:prstGeom>
          <a:solidFill>
            <a:srgbClr val="FF000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2662753" y="4227934"/>
            <a:ext cx="1829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层数代表排序的轮数 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1" lang="en-US" altLang="zh-CN" sz="1200" baseline="-25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每一轮比较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最差时间复杂度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</a:t>
            </a:r>
            <a:r>
              <a:rPr kumimoji="1" lang="en-US" altLang="zh-CN" sz="1200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201600" y="2939858"/>
            <a:ext cx="1018472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203848" y="1775281"/>
            <a:ext cx="504056" cy="432048"/>
          </a:xfrm>
          <a:prstGeom prst="rect">
            <a:avLst/>
          </a:prstGeom>
          <a:solidFill>
            <a:srgbClr val="FF000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697544" y="2337377"/>
            <a:ext cx="504056" cy="432048"/>
          </a:xfrm>
          <a:prstGeom prst="rect">
            <a:avLst/>
          </a:prstGeom>
          <a:solidFill>
            <a:srgbClr val="FF000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201600" y="2939858"/>
            <a:ext cx="504056" cy="432048"/>
          </a:xfrm>
          <a:prstGeom prst="rect">
            <a:avLst/>
          </a:prstGeom>
          <a:solidFill>
            <a:srgbClr val="FF000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716016" y="3505261"/>
            <a:ext cx="504056" cy="432048"/>
          </a:xfrm>
          <a:prstGeom prst="rect">
            <a:avLst/>
          </a:prstGeom>
          <a:solidFill>
            <a:srgbClr val="FF000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8650" y="69954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最优时间复杂度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95736" y="1365963"/>
            <a:ext cx="4320480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195736" y="1934899"/>
            <a:ext cx="4320480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连接符 4"/>
          <p:cNvCxnSpPr>
            <a:stCxn id="25" idx="0"/>
          </p:cNvCxnSpPr>
          <p:nvPr/>
        </p:nvCxnSpPr>
        <p:spPr>
          <a:xfrm>
            <a:off x="4355976" y="1934899"/>
            <a:ext cx="0" cy="427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2195736" y="2499742"/>
            <a:ext cx="4320480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5" name="直线连接符 34"/>
          <p:cNvCxnSpPr>
            <a:stCxn id="34" idx="0"/>
          </p:cNvCxnSpPr>
          <p:nvPr/>
        </p:nvCxnSpPr>
        <p:spPr>
          <a:xfrm>
            <a:off x="4355976" y="2499742"/>
            <a:ext cx="0" cy="427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2195736" y="3060492"/>
            <a:ext cx="4320480" cy="43204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" name="直线连接符 37"/>
          <p:cNvCxnSpPr/>
          <p:nvPr/>
        </p:nvCxnSpPr>
        <p:spPr>
          <a:xfrm>
            <a:off x="4355976" y="3060492"/>
            <a:ext cx="0" cy="427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>
            <a:off x="3275856" y="2499741"/>
            <a:ext cx="0" cy="427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>
            <a:off x="5580112" y="2499740"/>
            <a:ext cx="0" cy="427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/>
          <p:nvPr/>
        </p:nvCxnSpPr>
        <p:spPr>
          <a:xfrm>
            <a:off x="3275856" y="3060491"/>
            <a:ext cx="0" cy="427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>
            <a:off x="5576615" y="3060491"/>
            <a:ext cx="0" cy="427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/>
          <p:cNvCxnSpPr/>
          <p:nvPr/>
        </p:nvCxnSpPr>
        <p:spPr>
          <a:xfrm>
            <a:off x="2699792" y="3046115"/>
            <a:ext cx="0" cy="427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/>
          <p:cNvCxnSpPr/>
          <p:nvPr/>
        </p:nvCxnSpPr>
        <p:spPr>
          <a:xfrm>
            <a:off x="3851920" y="3060491"/>
            <a:ext cx="0" cy="427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/>
          <p:cNvCxnSpPr/>
          <p:nvPr/>
        </p:nvCxnSpPr>
        <p:spPr>
          <a:xfrm>
            <a:off x="5004048" y="3060491"/>
            <a:ext cx="0" cy="427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/>
          <p:cNvCxnSpPr/>
          <p:nvPr/>
        </p:nvCxnSpPr>
        <p:spPr>
          <a:xfrm>
            <a:off x="6084168" y="3060490"/>
            <a:ext cx="0" cy="4279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87333" y="1449958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79863" y="2010376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n/2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387333" y="2570794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n/2/2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95736" y="1365963"/>
            <a:ext cx="504056" cy="432048"/>
          </a:xfrm>
          <a:prstGeom prst="rect">
            <a:avLst/>
          </a:prstGeom>
          <a:solidFill>
            <a:srgbClr val="FF000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1387333" y="3164408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n/2/2/2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379863" y="3887183"/>
            <a:ext cx="4652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n/2/2/2...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*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*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*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*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...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=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n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的多少次方为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n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log</a:t>
            </a:r>
            <a:r>
              <a:rPr kumimoji="1" lang="en-US" altLang="zh-CN" sz="12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  <a:r>
              <a:rPr kumimoji="1"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n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层数代表排序的轮数 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kumimoji="1" lang="en-US" altLang="zh-CN" sz="1200" baseline="-25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1" lang="en-US" altLang="zh-CN" sz="1200" baseline="-25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每一轮比较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最优时间复杂度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kumimoji="1"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nlog</a:t>
            </a:r>
            <a:r>
              <a:rPr kumimoji="1" lang="en-US" altLang="zh-CN" sz="1200" baseline="-25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快速排序的稳定性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快排的稳定性如何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8650" y="69954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算法稳定性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84880" y="1851670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4067944" y="1851670"/>
            <a:ext cx="288032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4747354" y="1851670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05730" y="252045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分界值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线箭头连接符 5"/>
          <p:cNvCxnSpPr/>
          <p:nvPr/>
        </p:nvCxnSpPr>
        <p:spPr>
          <a:xfrm flipV="1">
            <a:off x="3517722" y="2849019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 flipV="1">
            <a:off x="4891370" y="2849019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3429071" y="1412262"/>
            <a:ext cx="177302" cy="206732"/>
          </a:xfrm>
          <a:prstGeom prst="ellipse">
            <a:avLst/>
          </a:prstGeom>
          <a:solidFill>
            <a:srgbClr val="FF000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4109304" y="1429662"/>
            <a:ext cx="177302" cy="206732"/>
          </a:xfrm>
          <a:prstGeom prst="ellipse">
            <a:avLst/>
          </a:prstGeom>
          <a:solidFill>
            <a:srgbClr val="FF000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790678" y="1409736"/>
            <a:ext cx="177302" cy="206732"/>
          </a:xfrm>
          <a:prstGeom prst="ellipse">
            <a:avLst/>
          </a:prstGeom>
          <a:solidFill>
            <a:srgbClr val="FF000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373706" y="698697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384880" y="1851670"/>
            <a:ext cx="288032" cy="576064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11" name="直线箭头连接符 10"/>
          <p:cNvCxnSpPr/>
          <p:nvPr/>
        </p:nvCxnSpPr>
        <p:spPr>
          <a:xfrm flipV="1">
            <a:off x="4211960" y="2849019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47354" y="1851670"/>
            <a:ext cx="288032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bldLvl="0" animBg="1"/>
      <p:bldP spid="51" grpId="0" bldLvl="0" animBg="1"/>
      <p:bldP spid="52" grpId="0" bldLvl="0" animBg="1"/>
      <p:bldP spid="52" grpId="1" bldLvl="0" animBg="1"/>
      <p:bldP spid="5" grpId="0"/>
      <p:bldP spid="5" grpId="1"/>
      <p:bldP spid="8" grpId="0" bldLvl="0" animBg="1"/>
      <p:bldP spid="39" grpId="0" bldLvl="0" animBg="1"/>
      <p:bldP spid="40" grpId="0" bldLvl="0" animBg="1"/>
      <p:bldP spid="41" grpId="0" bldLvl="0" animBg="1"/>
      <p:bldP spid="41" grpId="1" bldLvl="0" animBg="1"/>
      <p:bldP spid="9" grpId="0" bldLvl="0" animBg="1"/>
      <p:bldP spid="12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3943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363663" y="1519238"/>
            <a:ext cx="1544637" cy="154463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1147763" y="1511300"/>
            <a:ext cx="1544638" cy="15446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占位符 1"/>
          <p:cNvSpPr txBox="1">
            <a:spLocks noChangeArrowheads="1"/>
          </p:cNvSpPr>
          <p:nvPr/>
        </p:nvSpPr>
        <p:spPr bwMode="auto">
          <a:xfrm>
            <a:off x="22225" y="1924050"/>
            <a:ext cx="38290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TW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3779912" y="1707653"/>
            <a:ext cx="482453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r>
              <a:rPr kumimoji="1"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将要排序的数据分割成独立的两部分，其中一部分的所有数据都比另外一部分的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所有数据都要小，然后再按此方法对这两部分数据分别进行快速排序，整个排序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过程可以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递归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进行，以此达到整个数据变成有序序列</a:t>
            </a:r>
            <a:endParaRPr kumimoji="1"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最优时间复杂度</a:t>
            </a:r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kumimoji="1" lang="en-US" altLang="zh-CN" sz="1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nlog</a:t>
            </a:r>
            <a:r>
              <a:rPr kumimoji="1" lang="en-US" altLang="zh-CN" sz="1000" baseline="-25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最差时间复杂度</a:t>
            </a:r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O(n</a:t>
            </a:r>
            <a:r>
              <a:rPr kumimoji="1" lang="en-US" altLang="zh-CN" sz="1000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算法稳定性</a:t>
            </a:r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不稳定</a:t>
            </a:r>
            <a:endParaRPr kumimoji="1" lang="zh-CN" altLang="en-US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栈的代码实现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41375" y="1131888"/>
            <a:ext cx="3514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视频讲解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740" y="1995805"/>
            <a:ext cx="69157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cap="none" spc="0" dirty="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栈的实现步骤及方法</a:t>
            </a:r>
            <a:endParaRPr lang="zh-CN" altLang="en-US" sz="4000" cap="none" spc="0" dirty="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60" y="3845724"/>
            <a:ext cx="1488358" cy="1080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26" y="1126031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栈的特点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①栈是线性表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②栈满足先进后出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线连接符 49"/>
          <p:cNvCxnSpPr/>
          <p:nvPr/>
        </p:nvCxnSpPr>
        <p:spPr>
          <a:xfrm>
            <a:off x="1315114" y="2818331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/>
          <p:cNvCxnSpPr/>
          <p:nvPr/>
        </p:nvCxnSpPr>
        <p:spPr>
          <a:xfrm>
            <a:off x="1315114" y="4330499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/>
          <p:cNvCxnSpPr/>
          <p:nvPr/>
        </p:nvCxnSpPr>
        <p:spPr>
          <a:xfrm>
            <a:off x="2410850" y="2818331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1402737" y="3972168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3</a:t>
            </a:r>
            <a:endParaRPr kumimoji="1" lang="zh-CN" altLang="en-US" sz="1000" dirty="0"/>
          </a:p>
        </p:txBody>
      </p:sp>
      <p:sp>
        <p:nvSpPr>
          <p:cNvPr id="80" name="矩形 79"/>
          <p:cNvSpPr/>
          <p:nvPr/>
        </p:nvSpPr>
        <p:spPr>
          <a:xfrm>
            <a:off x="1404969" y="3618586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2</a:t>
            </a:r>
            <a:endParaRPr kumimoji="1" lang="zh-CN" altLang="en-US" sz="1000" dirty="0"/>
          </a:p>
        </p:txBody>
      </p:sp>
      <p:sp>
        <p:nvSpPr>
          <p:cNvPr id="84" name="文本框 83"/>
          <p:cNvSpPr txBox="1"/>
          <p:nvPr/>
        </p:nvSpPr>
        <p:spPr>
          <a:xfrm>
            <a:off x="822128" y="327005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栈顶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825890" y="400663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栈底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402737" y="3273060"/>
            <a:ext cx="934569" cy="27699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44" name="直线连接符 43"/>
          <p:cNvCxnSpPr/>
          <p:nvPr/>
        </p:nvCxnSpPr>
        <p:spPr>
          <a:xfrm>
            <a:off x="3627321" y="2848952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>
            <a:off x="3627321" y="4361120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/>
          <p:cNvCxnSpPr/>
          <p:nvPr/>
        </p:nvCxnSpPr>
        <p:spPr>
          <a:xfrm>
            <a:off x="4723057" y="2848952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3714944" y="3652429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3</a:t>
            </a:r>
            <a:endParaRPr kumimoji="1" lang="zh-CN" altLang="en-US" sz="1000" dirty="0"/>
          </a:p>
        </p:txBody>
      </p:sp>
      <p:sp>
        <p:nvSpPr>
          <p:cNvPr id="52" name="矩形 51"/>
          <p:cNvSpPr/>
          <p:nvPr/>
        </p:nvSpPr>
        <p:spPr>
          <a:xfrm>
            <a:off x="3714944" y="3322122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2</a:t>
            </a:r>
            <a:endParaRPr kumimoji="1" lang="zh-CN" altLang="en-US" sz="1000" dirty="0"/>
          </a:p>
        </p:txBody>
      </p:sp>
      <p:sp>
        <p:nvSpPr>
          <p:cNvPr id="55" name="矩形 54"/>
          <p:cNvSpPr/>
          <p:nvPr/>
        </p:nvSpPr>
        <p:spPr>
          <a:xfrm>
            <a:off x="3707904" y="2973294"/>
            <a:ext cx="934569" cy="27699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56" name="直线连接符 55"/>
          <p:cNvCxnSpPr/>
          <p:nvPr/>
        </p:nvCxnSpPr>
        <p:spPr>
          <a:xfrm>
            <a:off x="3627321" y="2842699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939508" y="329441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714944" y="3996536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4</a:t>
            </a:r>
            <a:endParaRPr kumimoji="1" lang="zh-CN" altLang="en-US" sz="1000" dirty="0"/>
          </a:p>
        </p:txBody>
      </p:sp>
      <p:sp>
        <p:nvSpPr>
          <p:cNvPr id="58" name="文本框 57"/>
          <p:cNvSpPr txBox="1"/>
          <p:nvPr/>
        </p:nvSpPr>
        <p:spPr>
          <a:xfrm>
            <a:off x="3388965" y="1218539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列表的特点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①列表是线性表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0112" y="1927166"/>
            <a:ext cx="3101206" cy="243395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5580112" y="1059154"/>
            <a:ext cx="3047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列表的两端都可以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头部插入删除数据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insert(0,item),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pop(0)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尾部插入删除数据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append(item),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pop()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占位符 1"/>
          <p:cNvSpPr txBox="1">
            <a:spLocks noChangeArrowheads="1"/>
          </p:cNvSpPr>
          <p:nvPr/>
        </p:nvSpPr>
        <p:spPr bwMode="auto">
          <a:xfrm>
            <a:off x="755576" y="-1028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26" y="7993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3936" y="1131746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栈的特点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①栈是线性表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②栈满足先进后出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线连接符 49"/>
          <p:cNvCxnSpPr/>
          <p:nvPr/>
        </p:nvCxnSpPr>
        <p:spPr>
          <a:xfrm>
            <a:off x="963959" y="1896311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/>
          <p:cNvCxnSpPr/>
          <p:nvPr/>
        </p:nvCxnSpPr>
        <p:spPr>
          <a:xfrm>
            <a:off x="963959" y="3408479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/>
          <p:cNvCxnSpPr/>
          <p:nvPr/>
        </p:nvCxnSpPr>
        <p:spPr>
          <a:xfrm>
            <a:off x="2059695" y="1896311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1051582" y="3050148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3</a:t>
            </a:r>
            <a:endParaRPr kumimoji="1" lang="zh-CN" altLang="en-US" sz="1000" dirty="0"/>
          </a:p>
        </p:txBody>
      </p:sp>
      <p:sp>
        <p:nvSpPr>
          <p:cNvPr id="80" name="矩形 79"/>
          <p:cNvSpPr/>
          <p:nvPr/>
        </p:nvSpPr>
        <p:spPr>
          <a:xfrm>
            <a:off x="1053814" y="2696566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2</a:t>
            </a:r>
            <a:endParaRPr kumimoji="1" lang="zh-CN" altLang="en-US" sz="1000" dirty="0"/>
          </a:p>
        </p:txBody>
      </p:sp>
      <p:sp>
        <p:nvSpPr>
          <p:cNvPr id="84" name="文本框 83"/>
          <p:cNvSpPr txBox="1"/>
          <p:nvPr/>
        </p:nvSpPr>
        <p:spPr>
          <a:xfrm>
            <a:off x="470973" y="234803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栈顶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474735" y="308461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栈底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051582" y="2351040"/>
            <a:ext cx="934569" cy="27699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44" name="直线连接符 43"/>
          <p:cNvCxnSpPr/>
          <p:nvPr/>
        </p:nvCxnSpPr>
        <p:spPr>
          <a:xfrm>
            <a:off x="3276166" y="1926932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>
            <a:off x="3276166" y="3439100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/>
          <p:cNvCxnSpPr/>
          <p:nvPr/>
        </p:nvCxnSpPr>
        <p:spPr>
          <a:xfrm>
            <a:off x="4371902" y="1926932"/>
            <a:ext cx="0" cy="1512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3363789" y="2730409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3</a:t>
            </a:r>
            <a:endParaRPr kumimoji="1" lang="zh-CN" altLang="en-US" sz="1000" dirty="0"/>
          </a:p>
        </p:txBody>
      </p:sp>
      <p:sp>
        <p:nvSpPr>
          <p:cNvPr id="52" name="矩形 51"/>
          <p:cNvSpPr/>
          <p:nvPr/>
        </p:nvSpPr>
        <p:spPr>
          <a:xfrm>
            <a:off x="3363789" y="2400102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2</a:t>
            </a:r>
            <a:endParaRPr kumimoji="1" lang="zh-CN" altLang="en-US" sz="1000" dirty="0"/>
          </a:p>
        </p:txBody>
      </p:sp>
      <p:sp>
        <p:nvSpPr>
          <p:cNvPr id="55" name="矩形 54"/>
          <p:cNvSpPr/>
          <p:nvPr/>
        </p:nvSpPr>
        <p:spPr>
          <a:xfrm>
            <a:off x="3356749" y="2051274"/>
            <a:ext cx="934569" cy="27699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</a:rPr>
              <a:t>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56" name="直线连接符 55"/>
          <p:cNvCxnSpPr/>
          <p:nvPr/>
        </p:nvCxnSpPr>
        <p:spPr>
          <a:xfrm>
            <a:off x="3276166" y="1920679"/>
            <a:ext cx="1095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588353" y="237239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363789" y="3074516"/>
            <a:ext cx="936104" cy="288032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4</a:t>
            </a:r>
            <a:endParaRPr kumimoji="1" lang="zh-CN" altLang="en-US" sz="1000" dirty="0"/>
          </a:p>
        </p:txBody>
      </p:sp>
      <p:sp>
        <p:nvSpPr>
          <p:cNvPr id="58" name="文本框 57"/>
          <p:cNvSpPr txBox="1"/>
          <p:nvPr/>
        </p:nvSpPr>
        <p:spPr>
          <a:xfrm>
            <a:off x="3192750" y="120393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列表的特点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①列表是线性表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0112" y="1927166"/>
            <a:ext cx="3101206" cy="243395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5580112" y="1059154"/>
            <a:ext cx="3047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列表的两端都可以</a:t>
            </a:r>
            <a:r>
              <a:rPr kumimoji="1"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头部插入删除数据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insert(0,item),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pop(0)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尾部插入删除数据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append(item),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pop()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1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0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21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4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5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6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7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8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ags/tag9.xml><?xml version="1.0" encoding="utf-8"?>
<p:tagLst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889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5388</Words>
  <Application>WPS 演示</Application>
  <PresentationFormat>全屏显示(16:9)</PresentationFormat>
  <Paragraphs>1297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71</vt:i4>
      </vt:variant>
    </vt:vector>
  </HeadingPairs>
  <TitlesOfParts>
    <vt:vector size="85" baseType="lpstr">
      <vt:lpstr>Arial</vt:lpstr>
      <vt:lpstr>宋体</vt:lpstr>
      <vt:lpstr>Wingdings</vt:lpstr>
      <vt:lpstr>Calibri</vt:lpstr>
      <vt:lpstr>黑体</vt:lpstr>
      <vt:lpstr>Segoe UI</vt:lpstr>
      <vt:lpstr>微软雅黑</vt:lpstr>
      <vt:lpstr>Segoe UI Light</vt:lpstr>
      <vt:lpstr>微软雅黑 Light</vt:lpstr>
      <vt:lpstr>Arial Unicode MS</vt:lpstr>
      <vt:lpstr>1_自定义设计方案</vt:lpstr>
      <vt:lpstr>自定义设计方案</vt:lpstr>
      <vt:lpstr>3_自定义设计方案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Administrator</cp:lastModifiedBy>
  <cp:revision>1285</cp:revision>
  <dcterms:created xsi:type="dcterms:W3CDTF">2020-02-06T12:32:00Z</dcterms:created>
  <dcterms:modified xsi:type="dcterms:W3CDTF">2021-05-07T13:25:22Z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5AC6550ACC3F4110AF80FF01EB11DF91</vt:lpwstr>
  </property>
</Properties>
</file>